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57"/>
  </p:notesMasterIdLst>
  <p:sldIdLst>
    <p:sldId id="846" r:id="rId2"/>
    <p:sldId id="262" r:id="rId3"/>
    <p:sldId id="1619" r:id="rId4"/>
    <p:sldId id="1600" r:id="rId5"/>
    <p:sldId id="523" r:id="rId6"/>
    <p:sldId id="1620" r:id="rId7"/>
    <p:sldId id="637" r:id="rId8"/>
    <p:sldId id="655" r:id="rId9"/>
    <p:sldId id="656" r:id="rId10"/>
    <p:sldId id="657" r:id="rId11"/>
    <p:sldId id="658" r:id="rId12"/>
    <p:sldId id="450" r:id="rId13"/>
    <p:sldId id="1614" r:id="rId14"/>
    <p:sldId id="900" r:id="rId15"/>
    <p:sldId id="1624" r:id="rId16"/>
    <p:sldId id="1628" r:id="rId17"/>
    <p:sldId id="1626" r:id="rId18"/>
    <p:sldId id="1638" r:id="rId19"/>
    <p:sldId id="1636" r:id="rId20"/>
    <p:sldId id="1637" r:id="rId21"/>
    <p:sldId id="1629" r:id="rId22"/>
    <p:sldId id="1631" r:id="rId23"/>
    <p:sldId id="1641" r:id="rId24"/>
    <p:sldId id="1640" r:id="rId25"/>
    <p:sldId id="1570" r:id="rId26"/>
    <p:sldId id="1571" r:id="rId27"/>
    <p:sldId id="1573" r:id="rId28"/>
    <p:sldId id="1572" r:id="rId29"/>
    <p:sldId id="1574" r:id="rId30"/>
    <p:sldId id="1575" r:id="rId31"/>
    <p:sldId id="1576" r:id="rId32"/>
    <p:sldId id="1577" r:id="rId33"/>
    <p:sldId id="1578" r:id="rId34"/>
    <p:sldId id="1579" r:id="rId35"/>
    <p:sldId id="1580" r:id="rId36"/>
    <p:sldId id="1584" r:id="rId37"/>
    <p:sldId id="1583" r:id="rId38"/>
    <p:sldId id="1585" r:id="rId39"/>
    <p:sldId id="1581" r:id="rId40"/>
    <p:sldId id="1586" r:id="rId41"/>
    <p:sldId id="1587" r:id="rId42"/>
    <p:sldId id="543" r:id="rId43"/>
    <p:sldId id="548" r:id="rId44"/>
    <p:sldId id="549" r:id="rId45"/>
    <p:sldId id="898" r:id="rId46"/>
    <p:sldId id="899" r:id="rId47"/>
    <p:sldId id="550" r:id="rId48"/>
    <p:sldId id="551" r:id="rId49"/>
    <p:sldId id="501" r:id="rId50"/>
    <p:sldId id="1617" r:id="rId51"/>
    <p:sldId id="1598" r:id="rId52"/>
    <p:sldId id="1599" r:id="rId53"/>
    <p:sldId id="1611" r:id="rId54"/>
    <p:sldId id="316" r:id="rId55"/>
    <p:sldId id="161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 autoAdjust="0"/>
    <p:restoredTop sz="89864" autoAdjust="0"/>
  </p:normalViewPr>
  <p:slideViewPr>
    <p:cSldViewPr snapToGrid="0">
      <p:cViewPr varScale="1">
        <p:scale>
          <a:sx n="98" d="100"/>
          <a:sy n="98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CE0D1-479D-4993-A100-291FE30C28E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FD45-2CB5-4D04-8E67-8A7401C5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8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9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7FD45-2CB5-4D04-8E67-8A7401C56F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9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8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1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5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FE3766-70CA-43FF-B816-41CAA206472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6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4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7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21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6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5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1B7DA9-EF89-433F-822A-8E3DEE69329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4B8284-8C62-417E-8A9A-9406AE08D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76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patalon.cs.edinboro.edu/cmac3990/packet-sniffing-switched-environment-24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patalon.cs.edinboro.edu/cmac3990/packet-sniffing-switched-environment-24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patalon.cs.edinboro.edu/cmac3990/classfiles/main.tf" TargetMode="External"/><Relationship Id="rId2" Type="http://schemas.openxmlformats.org/officeDocument/2006/relationships/hyperlink" Target="https://raw.githubusercontent.com/alfonsof/terraform-aws-examples/refs/heads/master/code/04-one-webserver-with-vars/README.m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jpatalon.cs.edinboro.edu/cmac3990/classfiles/vars.tf" TargetMode="External"/><Relationship Id="rId4" Type="http://schemas.openxmlformats.org/officeDocument/2006/relationships/hyperlink" Target="https://jpatalon.cs.edinboro.edu/cmac3990/classfiles/outputs.t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udflare.com/learning/ddos/dns-amplification-ddos-attack/" TargetMode="External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jpatalon.cs.edinboro.edu/cmac3990/Assignment%2012.pdf" TargetMode="External"/><Relationship Id="rId2" Type="http://schemas.openxmlformats.org/officeDocument/2006/relationships/hyperlink" Target="https://jpatalon.cs.edinboro.edu/cmac3990/Assignment%201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hyperlink" Target="https://jpatalon.cs.edinboro.edu/cmac3990/Assignment%20AWS.pdf" TargetMode="External"/><Relationship Id="rId4" Type="http://schemas.openxmlformats.org/officeDocument/2006/relationships/hyperlink" Target="https://jpatalon.cs.edinboro.edu/cmac3990/Assignment%2013.pdf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patalon.cs.edinboro.edu/cmac3990/packet-sniffing-switched-environment-24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patalon.cs.edinboro.edu/cmac3990/packet-sniffing-switched-environment-24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patalon.cs.edinboro.edu/cmac3990/packet-sniffing-switched-environment-24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DB633-7C81-789E-15A0-74ED48BB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2D1C-3830-2CF8-0218-89C6F18FC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6B9E9-75E5-7266-12BB-0A46B08FE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7"/>
          </a:xfrm>
        </p:spPr>
        <p:txBody>
          <a:bodyPr>
            <a:normAutofit/>
          </a:bodyPr>
          <a:lstStyle/>
          <a:p>
            <a:r>
              <a:rPr lang="en-US" dirty="0"/>
              <a:t>Fall 2025 – Week 15.1 – December 2</a:t>
            </a:r>
            <a:r>
              <a:rPr lang="en-US" baseline="30000" dirty="0"/>
              <a:t>nd</a:t>
            </a:r>
            <a:r>
              <a:rPr lang="en-US" dirty="0"/>
              <a:t>, 2025</a:t>
            </a:r>
          </a:p>
          <a:p>
            <a:r>
              <a:rPr lang="en-US" dirty="0"/>
              <a:t>Presentations</a:t>
            </a:r>
          </a:p>
        </p:txBody>
      </p:sp>
    </p:spTree>
    <p:extLst>
      <p:ext uri="{BB962C8B-B14F-4D97-AF65-F5344CB8AC3E}">
        <p14:creationId xmlns:p14="http://schemas.microsoft.com/office/powerpoint/2010/main" val="419872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3F4F1-C0CD-9C57-FA35-9ADB5F3F8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382" y="2990335"/>
            <a:ext cx="4857774" cy="3193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A7AC8-82F6-9DBD-56A2-6D18D574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in the Middle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F588F-7E8D-13DD-246B-D435E57C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1498"/>
          </a:xfrm>
        </p:spPr>
        <p:txBody>
          <a:bodyPr>
            <a:normAutofit/>
          </a:bodyPr>
          <a:lstStyle/>
          <a:p>
            <a:r>
              <a:rPr lang="en-US" dirty="0"/>
              <a:t>Packet Sniffing in a switched environment</a:t>
            </a:r>
          </a:p>
          <a:p>
            <a:pPr lvl="1"/>
            <a:r>
              <a:rPr lang="en-US" dirty="0">
                <a:hlinkClick r:id="rId3"/>
              </a:rPr>
              <a:t>https://jpatalon.cs.edinboro.edu/cmac3990/packet-sniffing-switched-environment-244.pdf</a:t>
            </a:r>
            <a:endParaRPr lang="en-US" dirty="0"/>
          </a:p>
          <a:p>
            <a:pPr lvl="2"/>
            <a:r>
              <a:rPr lang="en-US" dirty="0"/>
              <a:t>MAC flooding, MAC duplicating, ICMP redirection, DHCP spoofing, Port stealing</a:t>
            </a:r>
          </a:p>
          <a:p>
            <a:pPr lvl="1"/>
            <a:r>
              <a:rPr lang="en-US" dirty="0"/>
              <a:t>ARP Spoofing</a:t>
            </a:r>
          </a:p>
          <a:p>
            <a:pPr lvl="2"/>
            <a:r>
              <a:rPr lang="en-US" dirty="0"/>
              <a:t>There is one more important step. Machine C also has to ensure that </a:t>
            </a:r>
            <a:br>
              <a:rPr lang="en-US" dirty="0"/>
            </a:br>
            <a:r>
              <a:rPr lang="en-US" dirty="0"/>
              <a:t>traffic it receives is sent on to its true destination.</a:t>
            </a:r>
          </a:p>
          <a:p>
            <a:pPr lvl="2"/>
            <a:r>
              <a:rPr lang="en-US" dirty="0"/>
              <a:t>So, for example, when A sends traffic destined for B, it is intercepted by C, </a:t>
            </a:r>
            <a:br>
              <a:rPr lang="en-US" dirty="0"/>
            </a:br>
            <a:r>
              <a:rPr lang="en-US" dirty="0"/>
              <a:t>but sent on from C to B. </a:t>
            </a:r>
            <a:br>
              <a:rPr lang="en-US" dirty="0"/>
            </a:br>
            <a:r>
              <a:rPr lang="en-US" dirty="0"/>
              <a:t>This can easily be achieved by IP forwarding in many OS’s.</a:t>
            </a:r>
          </a:p>
          <a:p>
            <a:pPr lvl="2"/>
            <a:r>
              <a:rPr lang="en-US" dirty="0"/>
              <a:t>Alternatively, an application can take responsibility for forwarding </a:t>
            </a:r>
            <a:br>
              <a:rPr lang="en-US" dirty="0"/>
            </a:br>
            <a:r>
              <a:rPr lang="en-US" dirty="0"/>
              <a:t>the traffic to its true destination.</a:t>
            </a:r>
          </a:p>
          <a:p>
            <a:pPr lvl="2"/>
            <a:r>
              <a:rPr lang="en-US" dirty="0"/>
              <a:t>Once a spoofed ARP packet has been sent to a target machine, </a:t>
            </a:r>
            <a:br>
              <a:rPr lang="en-US" dirty="0"/>
            </a:br>
            <a:r>
              <a:rPr lang="en-US" dirty="0"/>
              <a:t>the attacker will need to re-send this information on a regular basis, </a:t>
            </a:r>
            <a:br>
              <a:rPr lang="en-US" dirty="0"/>
            </a:br>
            <a:r>
              <a:rPr lang="en-US" dirty="0"/>
              <a:t>to “re-poison” the ARP cache. </a:t>
            </a:r>
          </a:p>
          <a:p>
            <a:pPr lvl="2"/>
            <a:r>
              <a:rPr lang="en-US" dirty="0"/>
              <a:t>This is because operating systems automatically refresh ARP caches on a </a:t>
            </a:r>
            <a:br>
              <a:rPr lang="en-US" dirty="0"/>
            </a:br>
            <a:r>
              <a:rPr lang="en-US" dirty="0"/>
              <a:t>frequent basis (every 30 seconds is a typical refresh rate).</a:t>
            </a:r>
          </a:p>
        </p:txBody>
      </p:sp>
    </p:spTree>
    <p:extLst>
      <p:ext uri="{BB962C8B-B14F-4D97-AF65-F5344CB8AC3E}">
        <p14:creationId xmlns:p14="http://schemas.microsoft.com/office/powerpoint/2010/main" val="275301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3F4F1-C0CD-9C57-FA35-9ADB5F3F8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382" y="2990335"/>
            <a:ext cx="4857774" cy="3193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A7AC8-82F6-9DBD-56A2-6D18D574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in the Middle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F588F-7E8D-13DD-246B-D435E57C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1498"/>
          </a:xfrm>
        </p:spPr>
        <p:txBody>
          <a:bodyPr>
            <a:normAutofit/>
          </a:bodyPr>
          <a:lstStyle/>
          <a:p>
            <a:r>
              <a:rPr lang="en-US" dirty="0"/>
              <a:t>Packet Sniffing in a switched environment</a:t>
            </a:r>
          </a:p>
          <a:p>
            <a:pPr lvl="1"/>
            <a:r>
              <a:rPr lang="en-US" dirty="0">
                <a:hlinkClick r:id="rId3"/>
              </a:rPr>
              <a:t>https://jpatalon.cs.edinboro.edu/cmac3990/packet-sniffing-switched-environment-244.pdf</a:t>
            </a:r>
            <a:endParaRPr lang="en-US" dirty="0"/>
          </a:p>
          <a:p>
            <a:pPr lvl="2"/>
            <a:r>
              <a:rPr lang="en-US" dirty="0"/>
              <a:t>MAC flooding, MAC duplicating, ICMP redirection, DHCP spoofing, Port stealing</a:t>
            </a:r>
          </a:p>
          <a:p>
            <a:pPr lvl="1"/>
            <a:r>
              <a:rPr lang="en-US" dirty="0"/>
              <a:t>ARP Spoofing</a:t>
            </a:r>
          </a:p>
          <a:p>
            <a:pPr lvl="2"/>
            <a:r>
              <a:rPr lang="en-US" dirty="0"/>
              <a:t>An interesting side-effect is made possible through eavesdropping by </a:t>
            </a:r>
            <a:br>
              <a:rPr lang="en-US" dirty="0"/>
            </a:br>
            <a:r>
              <a:rPr lang="en-US" dirty="0"/>
              <a:t>ARP spoofing/ IP forwarding.</a:t>
            </a:r>
          </a:p>
          <a:p>
            <a:pPr lvl="2"/>
            <a:r>
              <a:rPr lang="en-US" dirty="0"/>
              <a:t>Because we are performing a man–in-the-middle attack, we can alter </a:t>
            </a:r>
            <a:br>
              <a:rPr lang="en-US" dirty="0"/>
            </a:br>
            <a:r>
              <a:rPr lang="en-US" dirty="0"/>
              <a:t>(add, modify or delete) packets we intercept, or even create new packets.</a:t>
            </a:r>
          </a:p>
          <a:p>
            <a:pPr lvl="2"/>
            <a:r>
              <a:rPr lang="en-US" dirty="0"/>
              <a:t>This enables us to hijack certain types of sessions, telnet, for example.</a:t>
            </a:r>
          </a:p>
          <a:p>
            <a:pPr lvl="2"/>
            <a:r>
              <a:rPr lang="en-US" dirty="0"/>
              <a:t>In addition to sniffing the telnet traffic, we can forge commands made </a:t>
            </a:r>
            <a:br>
              <a:rPr lang="en-US" dirty="0"/>
            </a:br>
            <a:r>
              <a:rPr lang="en-US" dirty="0"/>
              <a:t>by the client, or replies made by the server.</a:t>
            </a:r>
          </a:p>
          <a:p>
            <a:pPr lvl="2"/>
            <a:r>
              <a:rPr lang="en-US" dirty="0"/>
              <a:t>This enables all sorts of nefarious activities </a:t>
            </a:r>
          </a:p>
          <a:p>
            <a:pPr lvl="3"/>
            <a:r>
              <a:rPr lang="en-US" dirty="0"/>
              <a:t>Forging commands to send password files or other things to the attacker</a:t>
            </a:r>
          </a:p>
          <a:p>
            <a:pPr lvl="2"/>
            <a:r>
              <a:rPr lang="en-US" dirty="0"/>
              <a:t>Session hijacking is not just a theoretical possibility.</a:t>
            </a:r>
          </a:p>
          <a:p>
            <a:pPr lvl="3"/>
            <a:r>
              <a:rPr lang="en-US" dirty="0"/>
              <a:t>Tools such as </a:t>
            </a:r>
            <a:r>
              <a:rPr lang="en-US" dirty="0" err="1"/>
              <a:t>ettercap</a:t>
            </a:r>
            <a:r>
              <a:rPr lang="en-US" dirty="0"/>
              <a:t> and hunt make it simple to achieve.</a:t>
            </a:r>
          </a:p>
        </p:txBody>
      </p:sp>
    </p:spTree>
    <p:extLst>
      <p:ext uri="{BB962C8B-B14F-4D97-AF65-F5344CB8AC3E}">
        <p14:creationId xmlns:p14="http://schemas.microsoft.com/office/powerpoint/2010/main" val="309571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in the Middle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Switched Network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03" y="2393739"/>
            <a:ext cx="6391275" cy="347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64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CFCE0-7D70-005C-FEBE-20460CEC0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1E29-3C16-0239-17AD-BB3CF212D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CMAC 3990.200</a:t>
            </a:r>
            <a:br>
              <a:rPr lang="en-US" dirty="0"/>
            </a:br>
            <a:r>
              <a:rPr lang="en-US" sz="5400" dirty="0"/>
              <a:t>Systems Administration</a:t>
            </a:r>
            <a:br>
              <a:rPr lang="en-US" sz="5400" dirty="0"/>
            </a:br>
            <a:r>
              <a:rPr lang="en-US" sz="5400" dirty="0"/>
              <a:t>and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AEE4C-D14E-D488-932E-05EEBBF80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7"/>
          </a:xfrm>
        </p:spPr>
        <p:txBody>
          <a:bodyPr>
            <a:normAutofit/>
          </a:bodyPr>
          <a:lstStyle/>
          <a:p>
            <a:r>
              <a:rPr lang="en-US" dirty="0"/>
              <a:t>Fall 2025 – Week 13.2 – November 20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Cloud – DevOps, </a:t>
            </a:r>
            <a:r>
              <a:rPr lang="en-US" dirty="0" err="1"/>
              <a:t>IaC</a:t>
            </a:r>
            <a:r>
              <a:rPr lang="en-US"/>
              <a:t>, Terraform, JQ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9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DF48-C01F-DD4D-A39F-3727C6EC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DevOPS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1D06-A029-4C48-B630-53ED6105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DevOPS</a:t>
            </a:r>
            <a:r>
              <a:rPr lang="en-US" dirty="0"/>
              <a:t> – A set of practices that automates the processes between software development and IT teams</a:t>
            </a:r>
          </a:p>
          <a:p>
            <a:pPr lvl="1"/>
            <a:r>
              <a:rPr lang="en-US" dirty="0"/>
              <a:t>Allows for rapid building, testing, and deployment</a:t>
            </a:r>
          </a:p>
          <a:p>
            <a:pPr lvl="2"/>
            <a:r>
              <a:rPr lang="en-US" dirty="0"/>
              <a:t>Can deploy new versions of software more often</a:t>
            </a:r>
          </a:p>
          <a:p>
            <a:pPr lvl="2"/>
            <a:r>
              <a:rPr lang="en-US" dirty="0"/>
              <a:t>Create automated testing and review scenarios</a:t>
            </a:r>
          </a:p>
          <a:p>
            <a:pPr lvl="1"/>
            <a:r>
              <a:rPr lang="en-US" dirty="0"/>
              <a:t>Manage infrastructure as code</a:t>
            </a:r>
          </a:p>
          <a:p>
            <a:pPr lvl="2"/>
            <a:r>
              <a:rPr lang="en-US" dirty="0"/>
              <a:t>Git, branching, pull, merge, versioning…</a:t>
            </a:r>
          </a:p>
          <a:p>
            <a:pPr lvl="1"/>
            <a:r>
              <a:rPr lang="en-US" dirty="0"/>
              <a:t>Key items of </a:t>
            </a:r>
            <a:r>
              <a:rPr lang="en-US" dirty="0" err="1"/>
              <a:t>DevOPS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Culture – A shift from individual silos to cross-team collaboration</a:t>
            </a:r>
          </a:p>
          <a:p>
            <a:pPr lvl="2"/>
            <a:r>
              <a:rPr lang="en-US" dirty="0"/>
              <a:t>Automation – Remove the possibility of human error, make things repeatable</a:t>
            </a:r>
          </a:p>
          <a:p>
            <a:pPr lvl="2"/>
            <a:r>
              <a:rPr lang="en-US" dirty="0"/>
              <a:t>Lean – Eliminate low-value activities and move quickly, agility, fail fast</a:t>
            </a:r>
          </a:p>
          <a:p>
            <a:pPr lvl="2"/>
            <a:r>
              <a:rPr lang="en-US" dirty="0"/>
              <a:t>Measurement – Show increases in efficiency of new processes, identify areas of improvement</a:t>
            </a:r>
          </a:p>
          <a:p>
            <a:pPr lvl="2"/>
            <a:r>
              <a:rPr lang="en-US" dirty="0"/>
              <a:t>Sharing – Share responsibility between Dev and Ops to grow the teams and increase success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57F64-CBCE-D34E-BC10-8D321FF8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705" y="3236495"/>
            <a:ext cx="2794825" cy="28451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983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9572-78D4-F83E-6754-4A448AA1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as Code (</a:t>
            </a:r>
            <a:r>
              <a:rPr lang="en-US" dirty="0" err="1"/>
              <a:t>IaC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FA583-0299-25D0-A1DB-16312098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0473"/>
          </a:xfrm>
        </p:spPr>
        <p:txBody>
          <a:bodyPr/>
          <a:lstStyle/>
          <a:p>
            <a:r>
              <a:rPr lang="en-US" dirty="0"/>
              <a:t>The process of managing and provisioning computer </a:t>
            </a:r>
            <a:r>
              <a:rPr lang="en-US" b="1" u="sng" dirty="0"/>
              <a:t>data center resources </a:t>
            </a:r>
            <a:r>
              <a:rPr lang="en-US" dirty="0"/>
              <a:t>through machine readable definition files – Wikipedia</a:t>
            </a:r>
          </a:p>
          <a:p>
            <a:r>
              <a:rPr lang="en-US" dirty="0"/>
              <a:t>Cost, speed, and risk benefits</a:t>
            </a:r>
          </a:p>
          <a:p>
            <a:r>
              <a:rPr lang="en-US" dirty="0"/>
              <a:t>Reduce manual efforts, remove human error</a:t>
            </a:r>
          </a:p>
          <a:p>
            <a:r>
              <a:rPr lang="en-US" dirty="0"/>
              <a:t>Automate tasks</a:t>
            </a:r>
          </a:p>
          <a:p>
            <a:r>
              <a:rPr lang="en-US" dirty="0"/>
              <a:t>Declarative vs. Imperative</a:t>
            </a:r>
          </a:p>
          <a:p>
            <a:pPr lvl="1"/>
            <a:r>
              <a:rPr lang="en-US" dirty="0"/>
              <a:t>Declarative: What the target state should look like</a:t>
            </a:r>
          </a:p>
          <a:p>
            <a:pPr lvl="2"/>
            <a:r>
              <a:rPr lang="en-US" dirty="0"/>
              <a:t>The system executes what needs to happen to reach the desired state</a:t>
            </a:r>
          </a:p>
          <a:p>
            <a:pPr lvl="1"/>
            <a:r>
              <a:rPr lang="en-US" dirty="0"/>
              <a:t>Imperative: How infrastructure is changed</a:t>
            </a:r>
          </a:p>
          <a:p>
            <a:pPr lvl="2"/>
            <a:r>
              <a:rPr lang="en-US" dirty="0"/>
              <a:t>Define specific commands to be executed in the appropriate order</a:t>
            </a:r>
          </a:p>
          <a:p>
            <a:r>
              <a:rPr lang="en-US" b="1" u="sng" dirty="0"/>
              <a:t>Terraform</a:t>
            </a:r>
            <a:r>
              <a:rPr lang="en-US" dirty="0"/>
              <a:t>, Ansible, Puppet, Chef, </a:t>
            </a:r>
            <a:r>
              <a:rPr lang="en-US" dirty="0" err="1"/>
              <a:t>SaltStack</a:t>
            </a:r>
            <a:r>
              <a:rPr lang="en-US" dirty="0"/>
              <a:t>, others…</a:t>
            </a:r>
          </a:p>
        </p:txBody>
      </p:sp>
      <p:pic>
        <p:nvPicPr>
          <p:cNvPr id="5" name="Picture 2" descr="What is Infrastructure as Code? Best Practices, Tools and Benefits!">
            <a:extLst>
              <a:ext uri="{FF2B5EF4-FFF2-40B4-BE49-F238E27FC236}">
                <a16:creationId xmlns:a16="http://schemas.microsoft.com/office/drawing/2014/main" id="{C9BEA371-75BE-D226-012B-76EA0F8C3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19500" r="11098" b="9420"/>
          <a:stretch>
            <a:fillRect/>
          </a:stretch>
        </p:blipFill>
        <p:spPr bwMode="auto">
          <a:xfrm>
            <a:off x="7404130" y="3889747"/>
            <a:ext cx="4483070" cy="23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6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137F-AB51-6214-5BC1-1DFB9F697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E6D1-97DB-60F8-DBA6-4E605EB3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as Code (</a:t>
            </a:r>
            <a:r>
              <a:rPr lang="en-US" dirty="0" err="1"/>
              <a:t>IaC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57F1-D5F9-4E18-C899-45F2D17D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0473"/>
          </a:xfrm>
        </p:spPr>
        <p:txBody>
          <a:bodyPr/>
          <a:lstStyle/>
          <a:p>
            <a:r>
              <a:rPr lang="en-US" dirty="0" err="1"/>
              <a:t>Hashicorp</a:t>
            </a:r>
            <a:r>
              <a:rPr lang="en-US" dirty="0"/>
              <a:t> Terraform</a:t>
            </a:r>
          </a:p>
          <a:p>
            <a:pPr lvl="1"/>
            <a:r>
              <a:rPr lang="en-US" dirty="0"/>
              <a:t>Manage </a:t>
            </a:r>
            <a:r>
              <a:rPr lang="en-US" dirty="0" err="1"/>
              <a:t>IaC</a:t>
            </a:r>
            <a:endParaRPr lang="en-US" dirty="0"/>
          </a:p>
          <a:p>
            <a:pPr lvl="1"/>
            <a:r>
              <a:rPr lang="en-US" dirty="0"/>
              <a:t>Declarative</a:t>
            </a:r>
          </a:p>
          <a:p>
            <a:pPr lvl="1"/>
            <a:r>
              <a:rPr lang="en-US" dirty="0"/>
              <a:t>Multi-Cloud Support</a:t>
            </a:r>
          </a:p>
          <a:p>
            <a:pPr lvl="2"/>
            <a:r>
              <a:rPr lang="en-US" dirty="0"/>
              <a:t>Providers</a:t>
            </a:r>
          </a:p>
          <a:p>
            <a:pPr lvl="1"/>
            <a:r>
              <a:rPr lang="en-US" dirty="0"/>
              <a:t>State Management</a:t>
            </a:r>
          </a:p>
          <a:p>
            <a:pPr lvl="2"/>
            <a:r>
              <a:rPr lang="en-US" dirty="0"/>
              <a:t>Maps defined resources to actual resources</a:t>
            </a:r>
          </a:p>
          <a:p>
            <a:pPr lvl="2"/>
            <a:r>
              <a:rPr lang="en-US" dirty="0"/>
              <a:t>S3 bucket, database, or similar</a:t>
            </a:r>
          </a:p>
          <a:p>
            <a:pPr lvl="1"/>
            <a:r>
              <a:rPr lang="en-US" dirty="0"/>
              <a:t>Init, Plan, Apply, Destroy</a:t>
            </a:r>
          </a:p>
          <a:p>
            <a:pPr lvl="1"/>
            <a:r>
              <a:rPr lang="en-US" dirty="0"/>
              <a:t>Easy to install</a:t>
            </a:r>
          </a:p>
          <a:p>
            <a:pPr lvl="2"/>
            <a:r>
              <a:rPr lang="en-US" dirty="0" err="1"/>
              <a:t>Hashicorp</a:t>
            </a:r>
            <a:r>
              <a:rPr lang="en-US" dirty="0"/>
              <a:t> Repository</a:t>
            </a:r>
          </a:p>
          <a:p>
            <a:pPr lvl="1"/>
            <a:r>
              <a:rPr lang="en-US" dirty="0"/>
              <a:t>Defined naming and coding conventions</a:t>
            </a:r>
          </a:p>
          <a:p>
            <a:pPr lvl="2"/>
            <a:r>
              <a:rPr lang="en-US" dirty="0"/>
              <a:t>File names, file structures, etc.</a:t>
            </a:r>
          </a:p>
          <a:p>
            <a:pPr lvl="1"/>
            <a:r>
              <a:rPr lang="en-US" dirty="0"/>
              <a:t>Free</a:t>
            </a:r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EA941F-4528-85EE-9D9A-261BE000F2EF}"/>
              </a:ext>
            </a:extLst>
          </p:cNvPr>
          <p:cNvSpPr/>
          <p:nvPr/>
        </p:nvSpPr>
        <p:spPr>
          <a:xfrm>
            <a:off x="8134385" y="2506588"/>
            <a:ext cx="302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Terraform</a:t>
            </a:r>
          </a:p>
        </p:txBody>
      </p:sp>
      <p:pic>
        <p:nvPicPr>
          <p:cNvPr id="6" name="Picture 2" descr="What is Infrastructure as Code? Best Practices, Tools and Benefits!">
            <a:extLst>
              <a:ext uri="{FF2B5EF4-FFF2-40B4-BE49-F238E27FC236}">
                <a16:creationId xmlns:a16="http://schemas.microsoft.com/office/drawing/2014/main" id="{779755AC-1EC1-055E-524B-F5B219870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19500" r="11098" b="9420"/>
          <a:stretch>
            <a:fillRect/>
          </a:stretch>
        </p:blipFill>
        <p:spPr bwMode="auto">
          <a:xfrm>
            <a:off x="7404130" y="3889747"/>
            <a:ext cx="4483070" cy="23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4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51D0A-0CB6-991A-3010-19F0B17F9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1B010-D34F-B2C8-96D1-A7E51BC7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as Code (</a:t>
            </a:r>
            <a:r>
              <a:rPr lang="en-US" dirty="0" err="1"/>
              <a:t>IaC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4B64D-B38F-E85C-B152-A82CD7B0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789920" cy="4460473"/>
          </a:xfrm>
        </p:spPr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data.tf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55FDE-C263-FC85-B658-82597ADC5EF8}"/>
              </a:ext>
            </a:extLst>
          </p:cNvPr>
          <p:cNvSpPr/>
          <p:nvPr/>
        </p:nvSpPr>
        <p:spPr>
          <a:xfrm>
            <a:off x="8134385" y="2506588"/>
            <a:ext cx="302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Terraform</a:t>
            </a:r>
          </a:p>
        </p:txBody>
      </p:sp>
      <p:pic>
        <p:nvPicPr>
          <p:cNvPr id="5" name="Picture 2" descr="What is Infrastructure as Code? Best Practices, Tools and Benefits!">
            <a:extLst>
              <a:ext uri="{FF2B5EF4-FFF2-40B4-BE49-F238E27FC236}">
                <a16:creationId xmlns:a16="http://schemas.microsoft.com/office/drawing/2014/main" id="{997279D7-C9FC-7B4F-363C-70E4429AE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19500" r="11098" b="9420"/>
          <a:stretch>
            <a:fillRect/>
          </a:stretch>
        </p:blipFill>
        <p:spPr bwMode="auto">
          <a:xfrm>
            <a:off x="7404130" y="3889747"/>
            <a:ext cx="4483070" cy="23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3E68C-56DE-AB2B-EF8B-17A92C726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43560"/>
            <a:ext cx="6118245" cy="30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0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05EC5-16F6-E75F-1085-9E6DCA089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8965-7D7A-0645-CDAF-AEF2110D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as Code (</a:t>
            </a:r>
            <a:r>
              <a:rPr lang="en-US" dirty="0" err="1"/>
              <a:t>IaC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340F-4E58-76D9-7DAB-0F8C34B26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789920" cy="4460473"/>
          </a:xfrm>
        </p:spPr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main.tf</a:t>
            </a:r>
            <a:r>
              <a:rPr lang="en-US" dirty="0"/>
              <a:t> 1/2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C6E57-A349-44F8-E4B7-9B339B02A9B5}"/>
              </a:ext>
            </a:extLst>
          </p:cNvPr>
          <p:cNvSpPr/>
          <p:nvPr/>
        </p:nvSpPr>
        <p:spPr>
          <a:xfrm>
            <a:off x="8134385" y="2506588"/>
            <a:ext cx="302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Terraform</a:t>
            </a:r>
          </a:p>
        </p:txBody>
      </p:sp>
      <p:pic>
        <p:nvPicPr>
          <p:cNvPr id="5" name="Picture 2" descr="What is Infrastructure as Code? Best Practices, Tools and Benefits!">
            <a:extLst>
              <a:ext uri="{FF2B5EF4-FFF2-40B4-BE49-F238E27FC236}">
                <a16:creationId xmlns:a16="http://schemas.microsoft.com/office/drawing/2014/main" id="{776633E5-97E0-6AE7-8406-CC945DD6E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19500" r="11098" b="9420"/>
          <a:stretch>
            <a:fillRect/>
          </a:stretch>
        </p:blipFill>
        <p:spPr bwMode="auto">
          <a:xfrm>
            <a:off x="7404130" y="3889747"/>
            <a:ext cx="4483070" cy="23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67F0A-BDA0-931D-7C90-913D6945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3039"/>
          <a:stretch>
            <a:fillRect/>
          </a:stretch>
        </p:blipFill>
        <p:spPr>
          <a:xfrm>
            <a:off x="1097280" y="2190716"/>
            <a:ext cx="6050652" cy="37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3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9FC2D-FEEB-726E-56E0-429E5CFBC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826D-2811-B72A-52B3-FB397964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as Code (</a:t>
            </a:r>
            <a:r>
              <a:rPr lang="en-US" dirty="0" err="1"/>
              <a:t>IaC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67D7-A30B-61D5-8327-5D7D9F8F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789920" cy="4460473"/>
          </a:xfrm>
        </p:spPr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main.tf</a:t>
            </a:r>
            <a:r>
              <a:rPr lang="en-US" dirty="0"/>
              <a:t> 2/2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2D0D96-DBAF-1F1B-00C1-DA1972AF4312}"/>
              </a:ext>
            </a:extLst>
          </p:cNvPr>
          <p:cNvSpPr/>
          <p:nvPr/>
        </p:nvSpPr>
        <p:spPr>
          <a:xfrm>
            <a:off x="8134385" y="2506588"/>
            <a:ext cx="302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Terraform</a:t>
            </a:r>
          </a:p>
        </p:txBody>
      </p:sp>
      <p:pic>
        <p:nvPicPr>
          <p:cNvPr id="5" name="Picture 2" descr="What is Infrastructure as Code? Best Practices, Tools and Benefits!">
            <a:extLst>
              <a:ext uri="{FF2B5EF4-FFF2-40B4-BE49-F238E27FC236}">
                <a16:creationId xmlns:a16="http://schemas.microsoft.com/office/drawing/2014/main" id="{1EA028C5-36B2-82F2-65D2-68C4BAC66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19500" r="11098" b="9420"/>
          <a:stretch>
            <a:fillRect/>
          </a:stretch>
        </p:blipFill>
        <p:spPr bwMode="auto">
          <a:xfrm>
            <a:off x="7404130" y="3889747"/>
            <a:ext cx="4483070" cy="23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E8838-5D15-2280-C57B-0EA2A8C0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960"/>
          <a:stretch>
            <a:fillRect/>
          </a:stretch>
        </p:blipFill>
        <p:spPr>
          <a:xfrm>
            <a:off x="1097280" y="2465241"/>
            <a:ext cx="6050652" cy="284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9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488871" cy="4567423"/>
          </a:xfrm>
        </p:spPr>
        <p:txBody>
          <a:bodyPr>
            <a:normAutofit/>
          </a:bodyPr>
          <a:lstStyle/>
          <a:p>
            <a:r>
              <a:rPr lang="en-US" dirty="0"/>
              <a:t>Go as far as you can see, and you will see further.</a:t>
            </a:r>
          </a:p>
          <a:p>
            <a:pPr lvl="1"/>
            <a:r>
              <a:rPr lang="en-US" dirty="0"/>
              <a:t>Zig Ziglar</a:t>
            </a:r>
          </a:p>
          <a:p>
            <a:r>
              <a:rPr lang="en-US" dirty="0"/>
              <a:t>Attendance &amp; Good of the class</a:t>
            </a:r>
          </a:p>
          <a:p>
            <a:r>
              <a:rPr lang="en-US" dirty="0"/>
              <a:t>Assignment 12 – Due This Week!</a:t>
            </a:r>
          </a:p>
          <a:p>
            <a:pPr lvl="1"/>
            <a:r>
              <a:rPr lang="en-US" dirty="0"/>
              <a:t>Friday, November 21</a:t>
            </a:r>
            <a:r>
              <a:rPr lang="en-US" baseline="30000" dirty="0"/>
              <a:t>st</a:t>
            </a:r>
            <a:r>
              <a:rPr lang="en-US" dirty="0"/>
              <a:t>, 2025</a:t>
            </a:r>
          </a:p>
          <a:p>
            <a:r>
              <a:rPr lang="en-US" dirty="0"/>
              <a:t>Presentation Reminder</a:t>
            </a:r>
          </a:p>
          <a:p>
            <a:pPr lvl="1"/>
            <a:r>
              <a:rPr lang="en-US" dirty="0"/>
              <a:t>Presentation Date: Tuesday, December 2</a:t>
            </a:r>
            <a:r>
              <a:rPr lang="en-US" baseline="30000" dirty="0"/>
              <a:t>nd</a:t>
            </a:r>
            <a:r>
              <a:rPr lang="en-US" dirty="0"/>
              <a:t>, 2025</a:t>
            </a:r>
          </a:p>
          <a:p>
            <a:r>
              <a:rPr lang="en-US" dirty="0"/>
              <a:t>Assignment 13</a:t>
            </a:r>
          </a:p>
          <a:p>
            <a:pPr lvl="1"/>
            <a:r>
              <a:rPr lang="en-US" dirty="0"/>
              <a:t>Due Friday December 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Assignment AWS - Bonus</a:t>
            </a:r>
          </a:p>
          <a:p>
            <a:pPr lvl="1"/>
            <a:r>
              <a:rPr lang="en-US" dirty="0"/>
              <a:t>Due Friday December 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86150" y="1845734"/>
            <a:ext cx="4569530" cy="4406591"/>
          </a:xfrm>
        </p:spPr>
        <p:txBody>
          <a:bodyPr>
            <a:normAutofit/>
          </a:bodyPr>
          <a:lstStyle/>
          <a:p>
            <a:r>
              <a:rPr lang="en-US" dirty="0"/>
              <a:t>Remaining Points (</a:t>
            </a:r>
            <a:r>
              <a:rPr lang="en-US" dirty="0">
                <a:solidFill>
                  <a:schemeClr val="accent5"/>
                </a:solidFill>
              </a:rPr>
              <a:t>637</a:t>
            </a:r>
            <a:r>
              <a:rPr lang="en-US" dirty="0"/>
              <a:t> total):</a:t>
            </a:r>
          </a:p>
          <a:p>
            <a:pPr lvl="1"/>
            <a:r>
              <a:rPr lang="en-US" dirty="0"/>
              <a:t>Attendance (week 15): </a:t>
            </a:r>
            <a:r>
              <a:rPr lang="en-US" dirty="0">
                <a:solidFill>
                  <a:schemeClr val="accent5"/>
                </a:solidFill>
              </a:rPr>
              <a:t>6</a:t>
            </a:r>
            <a:r>
              <a:rPr lang="en-US" dirty="0"/>
              <a:t> points</a:t>
            </a:r>
          </a:p>
          <a:p>
            <a:pPr lvl="1"/>
            <a:r>
              <a:rPr lang="en-US" dirty="0"/>
              <a:t>Presentation &amp; Project: </a:t>
            </a:r>
            <a:r>
              <a:rPr lang="en-US" dirty="0">
                <a:solidFill>
                  <a:schemeClr val="accent5"/>
                </a:solidFill>
              </a:rPr>
              <a:t>300</a:t>
            </a:r>
            <a:r>
              <a:rPr lang="en-US" dirty="0"/>
              <a:t> points</a:t>
            </a:r>
          </a:p>
          <a:p>
            <a:pPr lvl="1"/>
            <a:r>
              <a:rPr lang="en-US" dirty="0"/>
              <a:t>Assignment 13: </a:t>
            </a:r>
            <a:r>
              <a:rPr lang="en-US" dirty="0">
                <a:solidFill>
                  <a:schemeClr val="accent5"/>
                </a:solidFill>
              </a:rPr>
              <a:t>65</a:t>
            </a:r>
            <a:r>
              <a:rPr lang="en-US" dirty="0"/>
              <a:t> points</a:t>
            </a:r>
          </a:p>
          <a:p>
            <a:pPr lvl="1"/>
            <a:r>
              <a:rPr lang="en-US" dirty="0"/>
              <a:t>Final Exam: </a:t>
            </a:r>
            <a:r>
              <a:rPr lang="en-US" dirty="0">
                <a:solidFill>
                  <a:schemeClr val="accent5"/>
                </a:solidFill>
              </a:rPr>
              <a:t>266</a:t>
            </a:r>
            <a:r>
              <a:rPr lang="en-US" dirty="0"/>
              <a:t> points</a:t>
            </a:r>
          </a:p>
          <a:p>
            <a:pPr lvl="1"/>
            <a:r>
              <a:rPr lang="en-US" dirty="0"/>
              <a:t>Bonus AWS: </a:t>
            </a:r>
            <a:r>
              <a:rPr lang="en-US" dirty="0">
                <a:solidFill>
                  <a:schemeClr val="accent5"/>
                </a:solidFill>
              </a:rPr>
              <a:t>50</a:t>
            </a:r>
            <a:r>
              <a:rPr lang="en-US" dirty="0"/>
              <a:t> points</a:t>
            </a:r>
          </a:p>
          <a:p>
            <a:r>
              <a:rPr lang="en-US" dirty="0"/>
              <a:t>Final Exam</a:t>
            </a:r>
          </a:p>
          <a:p>
            <a:pPr lvl="1"/>
            <a:r>
              <a:rPr lang="en-US" dirty="0"/>
              <a:t>December 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2"/>
            <a:r>
              <a:rPr lang="en-US" dirty="0"/>
              <a:t>5:00PM to 7:00PM</a:t>
            </a:r>
          </a:p>
        </p:txBody>
      </p:sp>
      <p:pic>
        <p:nvPicPr>
          <p:cNvPr id="4" name="Picture 2" descr="https://a2ua.com/information/information-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97" y="4229099"/>
            <a:ext cx="2697635" cy="202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Info</a:t>
            </a:r>
          </a:p>
        </p:txBody>
      </p:sp>
    </p:spTree>
    <p:extLst>
      <p:ext uri="{BB962C8B-B14F-4D97-AF65-F5344CB8AC3E}">
        <p14:creationId xmlns:p14="http://schemas.microsoft.com/office/powerpoint/2010/main" val="28428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584BC-094C-1108-D643-1F6EA6E1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C1F8-209E-75E7-61CB-7A8F7D2D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as Code (</a:t>
            </a:r>
            <a:r>
              <a:rPr lang="en-US" dirty="0" err="1"/>
              <a:t>IaC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6600-D7EC-968A-A903-EC01E25C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789920" cy="4460473"/>
          </a:xfrm>
        </p:spPr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outputs.tf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 – </a:t>
            </a:r>
            <a:r>
              <a:rPr lang="en-US" dirty="0" err="1"/>
              <a:t>vars.tf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7F172-DDFA-29C2-E6E6-3DE073713FAA}"/>
              </a:ext>
            </a:extLst>
          </p:cNvPr>
          <p:cNvSpPr/>
          <p:nvPr/>
        </p:nvSpPr>
        <p:spPr>
          <a:xfrm>
            <a:off x="8134385" y="2506588"/>
            <a:ext cx="302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Terraform</a:t>
            </a:r>
          </a:p>
        </p:txBody>
      </p:sp>
      <p:pic>
        <p:nvPicPr>
          <p:cNvPr id="5" name="Picture 2" descr="What is Infrastructure as Code? Best Practices, Tools and Benefits!">
            <a:extLst>
              <a:ext uri="{FF2B5EF4-FFF2-40B4-BE49-F238E27FC236}">
                <a16:creationId xmlns:a16="http://schemas.microsoft.com/office/drawing/2014/main" id="{6DBE2CA0-292B-C449-BE2F-1F2452D2E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19500" r="11098" b="9420"/>
          <a:stretch>
            <a:fillRect/>
          </a:stretch>
        </p:blipFill>
        <p:spPr bwMode="auto">
          <a:xfrm>
            <a:off x="7404130" y="3889747"/>
            <a:ext cx="4483070" cy="23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5B7BD-D88A-0063-510C-273E9F562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26047"/>
            <a:ext cx="4953000" cy="166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26D40F-A188-F501-55F1-60EE6371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951869"/>
            <a:ext cx="6070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69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6C71C-5A65-00B8-61E6-EF92F8BC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CA059-8490-BC57-5F7B-074808995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6521"/>
          </a:xfrm>
        </p:spPr>
        <p:txBody>
          <a:bodyPr>
            <a:normAutofit/>
          </a:bodyPr>
          <a:lstStyle/>
          <a:p>
            <a:r>
              <a:rPr lang="en-US" dirty="0"/>
              <a:t>Add </a:t>
            </a:r>
            <a:r>
              <a:rPr lang="en-US" dirty="0" err="1"/>
              <a:t>Hashicorp</a:t>
            </a:r>
            <a:r>
              <a:rPr lang="en-US" dirty="0"/>
              <a:t> repository and install Terraform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-plugins-core</a:t>
            </a:r>
          </a:p>
          <a:p>
            <a:pPr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config-manager --add-repo https://rpm.releases.hashicorp.com/RHEL/hashicorp.repo</a:t>
            </a:r>
          </a:p>
          <a:p>
            <a:pPr lvl="1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-y install terraform</a:t>
            </a:r>
          </a:p>
          <a:p>
            <a:endParaRPr lang="en-US" dirty="0"/>
          </a:p>
          <a:p>
            <a:r>
              <a:rPr lang="en-US" dirty="0"/>
              <a:t>Ensure you have the </a:t>
            </a:r>
            <a:r>
              <a:rPr lang="en-US" dirty="0" err="1"/>
              <a:t>aws</a:t>
            </a:r>
            <a:r>
              <a:rPr lang="en-US" dirty="0"/>
              <a:t> command line tool installed and configured!</a:t>
            </a:r>
          </a:p>
          <a:p>
            <a:pPr lvl="1"/>
            <a:r>
              <a:rPr lang="en-US" dirty="0"/>
              <a:t>AWS CLI Task from Week 12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aws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config and credential files</a:t>
            </a:r>
          </a:p>
          <a:p>
            <a:pPr lvl="2"/>
            <a:r>
              <a:rPr lang="en-US" dirty="0"/>
              <a:t>Default region, output format</a:t>
            </a:r>
          </a:p>
          <a:p>
            <a:pPr lvl="3"/>
            <a:r>
              <a:rPr lang="en-US" dirty="0"/>
              <a:t>~/.</a:t>
            </a:r>
            <a:r>
              <a:rPr lang="en-US" dirty="0" err="1"/>
              <a:t>aws</a:t>
            </a:r>
            <a:r>
              <a:rPr lang="en-US" dirty="0"/>
              <a:t>/config file</a:t>
            </a:r>
          </a:p>
          <a:p>
            <a:pPr lvl="2"/>
            <a:r>
              <a:rPr lang="en-US" dirty="0"/>
              <a:t>Access key ID, secret access key</a:t>
            </a:r>
          </a:p>
          <a:p>
            <a:pPr lvl="3"/>
            <a:r>
              <a:rPr lang="en-US" dirty="0"/>
              <a:t>~/.</a:t>
            </a:r>
            <a:r>
              <a:rPr lang="en-US" dirty="0" err="1"/>
              <a:t>aws</a:t>
            </a:r>
            <a:r>
              <a:rPr lang="en-US" dirty="0"/>
              <a:t>/credentials file</a:t>
            </a:r>
          </a:p>
        </p:txBody>
      </p:sp>
      <p:pic>
        <p:nvPicPr>
          <p:cNvPr id="2050" name="Picture 2" descr="Terraform Provider">
            <a:extLst>
              <a:ext uri="{FF2B5EF4-FFF2-40B4-BE49-F238E27FC236}">
                <a16:creationId xmlns:a16="http://schemas.microsoft.com/office/drawing/2014/main" id="{19DC3686-B202-03AD-C468-5536B979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078" y="3755923"/>
            <a:ext cx="2340303" cy="23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39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F3B9-4A96-1465-2DA7-31CF0498A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5B9C-96D1-5860-D212-02C9EF7F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EE04F-124F-6F5B-5818-26A33955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0340"/>
          </a:xfrm>
        </p:spPr>
        <p:txBody>
          <a:bodyPr>
            <a:normAutofit/>
          </a:bodyPr>
          <a:lstStyle/>
          <a:p>
            <a:r>
              <a:rPr lang="en-US" dirty="0"/>
              <a:t>Download example Terraform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-p ~/terraform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cd ~/terraform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curl -O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https://jpatalon.cs.edinboro.edu/cmac3990/classfiles/data.tf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curl -O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https://jpatalon.cs.edinboro.edu/cmac3990/classfiles/main.tf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curl -O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https://jpatalon.cs.edinboro.edu/cmac3990/classfiles/outputs.tf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curl -O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https://jpatalon.cs.edinboro.edu/cmac3990/classfiles/vars.tf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/>
              <a:t>Initialize Terraform working directory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terraform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Download prerequisites</a:t>
            </a:r>
          </a:p>
          <a:p>
            <a:pPr lvl="2"/>
            <a:r>
              <a:rPr lang="en-US" dirty="0"/>
              <a:t>Initialize the backend</a:t>
            </a:r>
          </a:p>
          <a:p>
            <a:pPr lvl="2"/>
            <a:r>
              <a:rPr lang="en-US" dirty="0"/>
              <a:t>Initialize provider plugins</a:t>
            </a:r>
          </a:p>
        </p:txBody>
      </p:sp>
      <p:pic>
        <p:nvPicPr>
          <p:cNvPr id="4" name="Picture 2" descr="Terraform Provider">
            <a:extLst>
              <a:ext uri="{FF2B5EF4-FFF2-40B4-BE49-F238E27FC236}">
                <a16:creationId xmlns:a16="http://schemas.microsoft.com/office/drawing/2014/main" id="{F6E68417-2523-63EF-A83F-F9366444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078" y="3755923"/>
            <a:ext cx="2340303" cy="23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26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14AFA-7204-64AC-9F22-B9D7312F4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ED14-CA0E-5A29-8E55-DE0F23DE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B7680-B193-3955-7869-857CA8143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370340"/>
          </a:xfrm>
        </p:spPr>
        <p:txBody>
          <a:bodyPr>
            <a:normAutofit/>
          </a:bodyPr>
          <a:lstStyle/>
          <a:p>
            <a:r>
              <a:rPr lang="en-US" dirty="0"/>
              <a:t>Validate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terraform validate</a:t>
            </a:r>
          </a:p>
          <a:p>
            <a:pPr lvl="2"/>
            <a:r>
              <a:rPr lang="en-US" dirty="0"/>
              <a:t>Check that the config is valid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 a Terraform plan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terraform plan</a:t>
            </a:r>
          </a:p>
          <a:p>
            <a:pPr lvl="2"/>
            <a:r>
              <a:rPr lang="en-US" dirty="0"/>
              <a:t>Compares your current state with your desired state</a:t>
            </a:r>
          </a:p>
          <a:p>
            <a:pPr lvl="2"/>
            <a:r>
              <a:rPr lang="en-US" dirty="0"/>
              <a:t>Generates a plan of action to reach your desired state</a:t>
            </a:r>
          </a:p>
          <a:p>
            <a:pPr lvl="2"/>
            <a:r>
              <a:rPr lang="en-US" dirty="0"/>
              <a:t>Display the plan with the steps to take</a:t>
            </a:r>
          </a:p>
          <a:p>
            <a:pPr lvl="2"/>
            <a:r>
              <a:rPr lang="en-US" dirty="0"/>
              <a:t>Preview what will happen before executing</a:t>
            </a:r>
          </a:p>
        </p:txBody>
      </p:sp>
      <p:pic>
        <p:nvPicPr>
          <p:cNvPr id="4" name="Picture 2" descr="Terraform Provider">
            <a:extLst>
              <a:ext uri="{FF2B5EF4-FFF2-40B4-BE49-F238E27FC236}">
                <a16:creationId xmlns:a16="http://schemas.microsoft.com/office/drawing/2014/main" id="{7768224A-C69A-63E6-F0AC-FEE8FBC20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078" y="3755923"/>
            <a:ext cx="2340303" cy="23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7507B-A871-A31F-DB18-1D40D567D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71" y="5582270"/>
            <a:ext cx="4390761" cy="372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24C30-7640-AAC7-B5A0-8DCE0DEF0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271" y="2833427"/>
            <a:ext cx="41910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3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452E8-D3A3-355E-1BFB-95AA02C92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12D3-57AA-3351-A819-8C9935A3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2A39-1785-E81F-D52B-EBF5DF96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370340"/>
          </a:xfrm>
        </p:spPr>
        <p:txBody>
          <a:bodyPr>
            <a:normAutofit/>
          </a:bodyPr>
          <a:lstStyle/>
          <a:p>
            <a:r>
              <a:rPr lang="en-US" dirty="0"/>
              <a:t>Apply the Terraform!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terraform apply</a:t>
            </a:r>
          </a:p>
          <a:p>
            <a:pPr lvl="2"/>
            <a:r>
              <a:rPr lang="en-US" dirty="0"/>
              <a:t>Executes the actions outlined in the plan!</a:t>
            </a:r>
          </a:p>
          <a:p>
            <a:pPr lvl="2"/>
            <a:r>
              <a:rPr lang="en-US" dirty="0"/>
              <a:t>Must confirm and approve the changes!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Cleanup – Destroy everything!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terraform destroy</a:t>
            </a:r>
          </a:p>
          <a:p>
            <a:pPr lvl="2"/>
            <a:r>
              <a:rPr lang="en-US" dirty="0"/>
              <a:t>Deprovision all objects managed by Terraform config</a:t>
            </a:r>
          </a:p>
          <a:p>
            <a:pPr lvl="2"/>
            <a:r>
              <a:rPr lang="en-US" dirty="0"/>
              <a:t>Removes all resources provisioned by the apply command</a:t>
            </a:r>
          </a:p>
        </p:txBody>
      </p:sp>
      <p:pic>
        <p:nvPicPr>
          <p:cNvPr id="4" name="Picture 2" descr="Terraform Provider">
            <a:extLst>
              <a:ext uri="{FF2B5EF4-FFF2-40B4-BE49-F238E27FC236}">
                <a16:creationId xmlns:a16="http://schemas.microsoft.com/office/drawing/2014/main" id="{3ACDA70D-D780-9F84-7EBF-7B48396B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078" y="3755923"/>
            <a:ext cx="2340303" cy="23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13AF3-FC9D-5F84-F460-F8F5C722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30" y="5737174"/>
            <a:ext cx="4965700" cy="35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36271-9EC3-9A31-F0F7-B650F39A2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230" y="3068879"/>
            <a:ext cx="5236572" cy="10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9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stands for JavaScript Object Notation. JSON is an open standard file format and data interchange format that uses human-readable text to store and transmit data objects consisting of attribute–value pairs and arrays. It is a common data format with diverse uses in electronic data interchange, including that of web applications with servers.</a:t>
            </a:r>
          </a:p>
          <a:p>
            <a:r>
              <a:rPr lang="en-US" dirty="0" err="1"/>
              <a:t>jq</a:t>
            </a:r>
            <a:r>
              <a:rPr lang="en-US" dirty="0"/>
              <a:t> is a lightweight, flexible, command-line JSON processor that can slice, filter, and transform the components of a JSON file.</a:t>
            </a: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SON editing in Visual Studio Code">
            <a:extLst>
              <a:ext uri="{FF2B5EF4-FFF2-40B4-BE49-F238E27FC236}">
                <a16:creationId xmlns:a16="http://schemas.microsoft.com/office/drawing/2014/main" id="{3CFEC527-22B3-DC34-1F3D-DEC102488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12500" r="49754"/>
          <a:stretch/>
        </p:blipFill>
        <p:spPr bwMode="auto">
          <a:xfrm>
            <a:off x="1097280" y="3857414"/>
            <a:ext cx="3153508" cy="237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08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328"/>
          </a:xfrm>
        </p:spPr>
        <p:txBody>
          <a:bodyPr>
            <a:normAutofit/>
          </a:bodyPr>
          <a:lstStyle/>
          <a:p>
            <a:r>
              <a:rPr lang="en-US" dirty="0"/>
              <a:t>JSON Example Data:</a:t>
            </a:r>
          </a:p>
          <a:p>
            <a:pPr lvl="1"/>
            <a:r>
              <a:rPr lang="en-US" dirty="0" err="1"/>
              <a:t>fruits.json</a:t>
            </a:r>
            <a:r>
              <a:rPr lang="en-US" dirty="0"/>
              <a:t>:</a:t>
            </a: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A2F5EE-268B-D469-3C32-234982A3745A}"/>
              </a:ext>
            </a:extLst>
          </p:cNvPr>
          <p:cNvSpPr txBox="1"/>
          <p:nvPr/>
        </p:nvSpPr>
        <p:spPr>
          <a:xfrm>
            <a:off x="1541720" y="2530073"/>
            <a:ext cx="401910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{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"name": "apple",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"color": "green",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"price": 1.2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},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{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"name": "banana",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"color": "yellow",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"price": 0.5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},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{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"name": "kiwi",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"color": "green",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"price": 1.25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}</a:t>
            </a:r>
          </a:p>
          <a:p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72887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328"/>
          </a:xfrm>
        </p:spPr>
        <p:txBody>
          <a:bodyPr>
            <a:normAutofit/>
          </a:bodyPr>
          <a:lstStyle/>
          <a:p>
            <a:r>
              <a:rPr lang="en-US" dirty="0"/>
              <a:t>JQ Example usage – Display contents of file and colorize: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'.[]'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fruits.json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EF495-14D8-2E6C-800D-001460854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669" y="2616200"/>
            <a:ext cx="2632807" cy="34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4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328"/>
          </a:xfrm>
        </p:spPr>
        <p:txBody>
          <a:bodyPr>
            <a:normAutofit/>
          </a:bodyPr>
          <a:lstStyle/>
          <a:p>
            <a:r>
              <a:rPr lang="en-US" dirty="0"/>
              <a:t>JQ Example usage – Extract just specific data (name, color):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'.[].name'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fruits.json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'.[].color'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fruits.json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27475-1788-7EAF-67D4-91728441C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169" y="2643554"/>
            <a:ext cx="15240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5871A1-38D2-781F-377B-38E861EE1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169" y="4556469"/>
            <a:ext cx="1422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55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328"/>
          </a:xfrm>
        </p:spPr>
        <p:txBody>
          <a:bodyPr>
            <a:normAutofit/>
          </a:bodyPr>
          <a:lstStyle/>
          <a:p>
            <a:r>
              <a:rPr lang="en-US" dirty="0"/>
              <a:t>JQ Example usage – Extract just specific data (name and color):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'.[].name, .[].color'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fruits.json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359A54-8AC0-D23A-C2EC-08D1C3BAF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458" y="2821842"/>
            <a:ext cx="18161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7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Class Schedule!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393019"/>
          </a:xfrm>
        </p:spPr>
        <p:txBody>
          <a:bodyPr>
            <a:normAutofit/>
          </a:bodyPr>
          <a:lstStyle/>
          <a:p>
            <a:r>
              <a:rPr lang="en-US" dirty="0"/>
              <a:t>Week 15</a:t>
            </a:r>
          </a:p>
          <a:p>
            <a:pPr lvl="1"/>
            <a:r>
              <a:rPr lang="en-US" dirty="0"/>
              <a:t>December 2</a:t>
            </a:r>
            <a:r>
              <a:rPr lang="en-US" baseline="30000" dirty="0"/>
              <a:t>nd</a:t>
            </a:r>
            <a:r>
              <a:rPr lang="en-US" dirty="0"/>
              <a:t>, 2025</a:t>
            </a:r>
          </a:p>
          <a:p>
            <a:pPr lvl="2"/>
            <a:r>
              <a:rPr lang="en-US" dirty="0"/>
              <a:t>Presentations, reviews, and work time</a:t>
            </a:r>
          </a:p>
          <a:p>
            <a:pPr lvl="1"/>
            <a:r>
              <a:rPr lang="en-US" dirty="0"/>
              <a:t>December 4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2"/>
            <a:r>
              <a:rPr lang="en-US" dirty="0"/>
              <a:t>Remaining topics, reviews, discussions, and work time</a:t>
            </a:r>
          </a:p>
          <a:p>
            <a:pPr lvl="2"/>
            <a:r>
              <a:rPr lang="en-US" dirty="0"/>
              <a:t>Automation, </a:t>
            </a:r>
            <a:r>
              <a:rPr lang="en-US" dirty="0" err="1"/>
              <a:t>IaC</a:t>
            </a:r>
            <a:r>
              <a:rPr lang="en-US" dirty="0"/>
              <a:t>, JQ, more…</a:t>
            </a:r>
          </a:p>
          <a:p>
            <a:pPr lvl="2"/>
            <a:endParaRPr lang="en-US" dirty="0"/>
          </a:p>
          <a:p>
            <a:r>
              <a:rPr lang="en-US" dirty="0"/>
              <a:t>Week 16 – December 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Final Exam - 5:00PM - 7:00PM</a:t>
            </a:r>
          </a:p>
        </p:txBody>
      </p:sp>
      <p:pic>
        <p:nvPicPr>
          <p:cNvPr id="1028" name="Picture 4" descr="https://www.tsl.texas.gov/sites/default/files/public/tslac/slrm/landingpage/retentionsched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3207594"/>
            <a:ext cx="3031159" cy="30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40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328"/>
          </a:xfrm>
        </p:spPr>
        <p:txBody>
          <a:bodyPr>
            <a:normAutofit/>
          </a:bodyPr>
          <a:lstStyle/>
          <a:p>
            <a:r>
              <a:rPr lang="en-US" dirty="0"/>
              <a:t>JQ Example usage – Extract just specific data (name with color):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'.[] | .name + " " + .color'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JQ Example usage – Extract just one items data: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'map(select(.name == "banana"))'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fruits.json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AB46C-C33A-BD75-98A7-3430159B8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993" y="2603500"/>
            <a:ext cx="2616200" cy="82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ABA040-BA51-1D5A-9556-66A8551A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993" y="4366457"/>
            <a:ext cx="31242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35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328"/>
          </a:xfrm>
        </p:spPr>
        <p:txBody>
          <a:bodyPr>
            <a:normAutofit/>
          </a:bodyPr>
          <a:lstStyle/>
          <a:p>
            <a:r>
              <a:rPr lang="en-US" dirty="0"/>
              <a:t>JQ Example usage – Access item by index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'.[0]'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JQ Example usage – Access item property by index (name)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'.[0].name'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5022C2-D9CB-E598-B51A-2931EFC7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712" y="2538698"/>
            <a:ext cx="2705100" cy="147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EDE04-229A-0C20-48D7-FBA5D61C4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712" y="5145942"/>
            <a:ext cx="1816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3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328"/>
          </a:xfrm>
        </p:spPr>
        <p:txBody>
          <a:bodyPr>
            <a:normAutofit/>
          </a:bodyPr>
          <a:lstStyle/>
          <a:p>
            <a:r>
              <a:rPr lang="en-US" dirty="0"/>
              <a:t>JQ Example usage – Slicing items by index (display elements 0 to 2, excluding item 2)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'.[0:2]'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33FC1-E8CE-AA4F-35CF-AB60F9189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46" y="2682631"/>
            <a:ext cx="3530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17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328"/>
          </a:xfrm>
        </p:spPr>
        <p:txBody>
          <a:bodyPr>
            <a:normAutofit/>
          </a:bodyPr>
          <a:lstStyle/>
          <a:p>
            <a:r>
              <a:rPr lang="en-US" dirty="0"/>
              <a:t>JQ Example usage – Slicing items by index (display 1 element before starting element 2)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'.[:2] | .[-1:]'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CDA4F7-1106-CAC1-AB88-3C123E45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077" y="2747108"/>
            <a:ext cx="35052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86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2328"/>
          </a:xfrm>
        </p:spPr>
        <p:txBody>
          <a:bodyPr>
            <a:normAutofit/>
          </a:bodyPr>
          <a:lstStyle/>
          <a:p>
            <a:r>
              <a:rPr lang="en-US" dirty="0"/>
              <a:t>JQ Example usage – Function to get just the names of the keys: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'.[] | keys'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323945-64AB-1CD4-2883-0ADD76A10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915" y="2569796"/>
            <a:ext cx="3291254" cy="35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33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3343"/>
          </a:xfrm>
        </p:spPr>
        <p:txBody>
          <a:bodyPr>
            <a:normAutofit/>
          </a:bodyPr>
          <a:lstStyle/>
          <a:p>
            <a:r>
              <a:rPr lang="en-US" dirty="0"/>
              <a:t>JQ Example usage – Select a specific item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'.[] | select(.color=="yellow")'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JQ Example usage – Select a items greater than a specific price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'.[] | select(.price&gt;1.2)'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76BE1B-0A8C-55C3-1CF6-31CD8C9F9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65" y="2572727"/>
            <a:ext cx="2933700" cy="1384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386F49-F518-60ED-C71C-7A05CABEC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507" y="4892919"/>
            <a:ext cx="2654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48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3343"/>
          </a:xfrm>
        </p:spPr>
        <p:txBody>
          <a:bodyPr>
            <a:normAutofit/>
          </a:bodyPr>
          <a:lstStyle/>
          <a:p>
            <a:r>
              <a:rPr lang="en-US" dirty="0"/>
              <a:t>JQ Example usage – Use regex to select items (color begins with g)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'.[] | select(.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color|test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("^g."))'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EB5E1F-ED3F-02A1-A5D1-EFEAA7028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039" y="2683608"/>
            <a:ext cx="35814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16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3343"/>
          </a:xfrm>
        </p:spPr>
        <p:txBody>
          <a:bodyPr>
            <a:normAutofit/>
          </a:bodyPr>
          <a:lstStyle/>
          <a:p>
            <a:r>
              <a:rPr lang="en-US" dirty="0"/>
              <a:t>JQ Example usage – Select items matching multiple conditions (specific color and price)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'.[] | select(.color=="green" and .price&gt;=1.2)'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EB5E1F-ED3F-02A1-A5D1-EFEAA7028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039" y="2683608"/>
            <a:ext cx="35814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44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3343"/>
          </a:xfrm>
        </p:spPr>
        <p:txBody>
          <a:bodyPr>
            <a:normAutofit/>
          </a:bodyPr>
          <a:lstStyle/>
          <a:p>
            <a:r>
              <a:rPr lang="en-US" dirty="0"/>
              <a:t>JQ Example usage – Select only unique values (unique colors)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'map(.color) | unique'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JQ Example usage – Exclude values from elements (exclude price)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'map(.color) | unique'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33048-BF64-65D5-62CB-FB5699276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685" y="2641111"/>
            <a:ext cx="1618761" cy="847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8DB31-12CC-0A09-E971-7B7211A5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684" y="4235412"/>
            <a:ext cx="2415931" cy="20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18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3343"/>
          </a:xfrm>
        </p:spPr>
        <p:txBody>
          <a:bodyPr>
            <a:normAutofit/>
          </a:bodyPr>
          <a:lstStyle/>
          <a:p>
            <a:r>
              <a:rPr lang="en-US" dirty="0"/>
              <a:t>JQ Example usage – Function to add to the price of the fruit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'map(.price+2)'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JQ Example usage – Function to find the minimum price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'[.[].price] | min'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fruits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.json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You could also find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/>
              <a:t> price…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4F72F-8FDF-C846-10D4-FCFB45087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134" y="2602198"/>
            <a:ext cx="1765300" cy="14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0D06B-0666-A609-1DD7-D5C20CD4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134" y="4990937"/>
            <a:ext cx="1079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3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18B5-1E24-C745-92E6-FC28713E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677B-400C-1D4D-90E0-D42C7B203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0688"/>
          </a:xfrm>
        </p:spPr>
        <p:txBody>
          <a:bodyPr>
            <a:normAutofit/>
          </a:bodyPr>
          <a:lstStyle/>
          <a:p>
            <a:r>
              <a:rPr lang="en-US" dirty="0"/>
              <a:t>Provide a report and presentation on your chosen topic</a:t>
            </a:r>
          </a:p>
          <a:p>
            <a:r>
              <a:rPr lang="en-US" dirty="0"/>
              <a:t>Your </a:t>
            </a:r>
            <a:r>
              <a:rPr lang="en-US" b="1" dirty="0">
                <a:solidFill>
                  <a:schemeClr val="tx1"/>
                </a:solidFill>
              </a:rPr>
              <a:t>report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and presentation should contain the following:</a:t>
            </a:r>
          </a:p>
          <a:p>
            <a:pPr lvl="1"/>
            <a:r>
              <a:rPr lang="en-US" dirty="0"/>
              <a:t>Describe the standard definitions and terms</a:t>
            </a:r>
          </a:p>
          <a:p>
            <a:pPr lvl="1"/>
            <a:r>
              <a:rPr lang="en-US" dirty="0"/>
              <a:t>Walk through the history of the technology</a:t>
            </a:r>
          </a:p>
          <a:p>
            <a:pPr lvl="1"/>
            <a:r>
              <a:rPr lang="en-US" dirty="0"/>
              <a:t>Walk through what software/hardware you used and how</a:t>
            </a:r>
          </a:p>
          <a:p>
            <a:pPr lvl="1"/>
            <a:r>
              <a:rPr lang="en-US" dirty="0"/>
              <a:t>Documentation, description of services, implementation guide, etc.</a:t>
            </a:r>
          </a:p>
          <a:p>
            <a:pPr lvl="1"/>
            <a:r>
              <a:rPr lang="en-US" dirty="0"/>
              <a:t>References!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5-10 minute discussion of your report</a:t>
            </a:r>
          </a:p>
          <a:p>
            <a:pPr lvl="1"/>
            <a:r>
              <a:rPr lang="en-US" dirty="0"/>
              <a:t>Basic implementation – How did you install?</a:t>
            </a:r>
          </a:p>
          <a:p>
            <a:pPr lvl="2"/>
            <a:r>
              <a:rPr lang="en-US" dirty="0"/>
              <a:t>Documentation of steps that can be given to a junior admin!</a:t>
            </a:r>
          </a:p>
          <a:p>
            <a:pPr lvl="2"/>
            <a:r>
              <a:rPr lang="en-US" dirty="0"/>
              <a:t>PowerPoint or another presentation showing steps with pictures will help!</a:t>
            </a:r>
          </a:p>
          <a:p>
            <a:pPr lvl="2"/>
            <a:r>
              <a:rPr lang="en-US" dirty="0"/>
              <a:t>Live examples where possible!</a:t>
            </a:r>
          </a:p>
        </p:txBody>
      </p:sp>
      <p:pic>
        <p:nvPicPr>
          <p:cNvPr id="1026" name="Picture 2" descr="Traditional vs Dynamic Project Management - 6 Important Differen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t="5642" r="14571" b="4663"/>
          <a:stretch/>
        </p:blipFill>
        <p:spPr bwMode="auto">
          <a:xfrm>
            <a:off x="7913077" y="4427752"/>
            <a:ext cx="3596054" cy="14191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156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43343"/>
          </a:xfrm>
        </p:spPr>
        <p:txBody>
          <a:bodyPr>
            <a:normAutofit/>
          </a:bodyPr>
          <a:lstStyle/>
          <a:p>
            <a:r>
              <a:rPr lang="en-US" dirty="0"/>
              <a:t>JQ Example usage – Download data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curl</a:t>
            </a:r>
            <a:r>
              <a:rPr lang="en-US" dirty="0"/>
              <a:t> and pipe to </a:t>
            </a:r>
            <a:r>
              <a:rPr lang="en-US" dirty="0" err="1"/>
              <a:t>jq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curl -s http://api.open-notify.org/iss-now.json |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'.'</a:t>
            </a: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CAD3F3-7FE4-F0F7-2F45-31E5D5EBC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550" y="2556608"/>
            <a:ext cx="3441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80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018C-05B4-4955-8405-2A8BC0D5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JSON and JQ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2CDA-696D-04DC-A0A8-C6C68DA4A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1094720" cy="4543343"/>
          </a:xfrm>
        </p:spPr>
        <p:txBody>
          <a:bodyPr>
            <a:normAutofit/>
          </a:bodyPr>
          <a:lstStyle/>
          <a:p>
            <a:r>
              <a:rPr lang="en-US" dirty="0"/>
              <a:t>JQ Example usage – Download data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curl</a:t>
            </a:r>
            <a:r>
              <a:rPr lang="en-US" dirty="0"/>
              <a:t> and pipe to </a:t>
            </a:r>
            <a:r>
              <a:rPr lang="en-US" dirty="0" err="1"/>
              <a:t>jq</a:t>
            </a:r>
            <a:r>
              <a:rPr lang="en-US" dirty="0"/>
              <a:t>, display specific items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curl -s http://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api.open-notify.org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iss-now.json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iss_position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JQ Example usage – Download data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curl</a:t>
            </a:r>
            <a:r>
              <a:rPr lang="en-US" dirty="0"/>
              <a:t> and pipe to </a:t>
            </a:r>
            <a:r>
              <a:rPr lang="en-US" dirty="0" err="1"/>
              <a:t>jq</a:t>
            </a:r>
            <a:r>
              <a:rPr lang="en-US" dirty="0"/>
              <a:t>, display specific item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curl -s http://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api.open-notify.org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iss-now.json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jq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'.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iss_position.latitude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Many more examples available online, just ask Google!</a:t>
            </a:r>
          </a:p>
          <a:p>
            <a:pPr lvl="1"/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a JSON File and How to Open It?">
            <a:extLst>
              <a:ext uri="{FF2B5EF4-FFF2-40B4-BE49-F238E27FC236}">
                <a16:creationId xmlns:a16="http://schemas.microsoft.com/office/drawing/2014/main" id="{27D45519-37CA-C9A8-501F-E244D66C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 b="14466"/>
          <a:stretch/>
        </p:blipFill>
        <p:spPr bwMode="auto">
          <a:xfrm>
            <a:off x="8323385" y="4677508"/>
            <a:ext cx="3153508" cy="1078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6B262C-6AB3-AD4C-A45D-6083761ED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058" y="2546350"/>
            <a:ext cx="3390900" cy="1155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9E80C0-85D8-4021-D959-74DCCD66F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58" y="4677508"/>
            <a:ext cx="15875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77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B4A6-8493-844F-AA1A-88846E9F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Analysis and Troubleshooting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231B2D-CB77-B442-9CE3-013814EFA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a random look at graphs on my system, I notice the following…</a:t>
            </a:r>
          </a:p>
          <a:p>
            <a:pPr lvl="1"/>
            <a:r>
              <a:rPr lang="en-US" dirty="0"/>
              <a:t>Outbound traffic on eth0 is pretty high! </a:t>
            </a:r>
            <a:r>
              <a:rPr lang="en-US" dirty="0" err="1"/>
              <a:t>Approx</a:t>
            </a:r>
            <a:r>
              <a:rPr lang="en-US" dirty="0"/>
              <a:t> </a:t>
            </a:r>
            <a:r>
              <a:rPr lang="en-US" b="1" u="sng" dirty="0"/>
              <a:t>9.6</a:t>
            </a:r>
            <a:r>
              <a:rPr lang="en-US" dirty="0"/>
              <a:t> </a:t>
            </a:r>
            <a:r>
              <a:rPr lang="en-US" dirty="0" err="1"/>
              <a:t>MBps</a:t>
            </a:r>
            <a:r>
              <a:rPr lang="en-US" dirty="0"/>
              <a:t> outbound constantly…</a:t>
            </a:r>
          </a:p>
          <a:p>
            <a:pPr lvl="2"/>
            <a:r>
              <a:rPr lang="en-US" dirty="0"/>
              <a:t>Eth0 is the WAN (internet) interface</a:t>
            </a:r>
          </a:p>
          <a:p>
            <a:pPr lvl="1"/>
            <a:r>
              <a:rPr lang="en-US" dirty="0"/>
              <a:t>Is this normal usage?</a:t>
            </a:r>
          </a:p>
          <a:p>
            <a:pPr lvl="1"/>
            <a:r>
              <a:rPr lang="en-US" dirty="0"/>
              <a:t>Lets take a look at</a:t>
            </a:r>
            <a:br>
              <a:rPr lang="en-US" dirty="0"/>
            </a:br>
            <a:r>
              <a:rPr lang="en-US" dirty="0"/>
              <a:t>our historical graph…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9FDD838-0B78-7240-978A-0809C3028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38" y="2825420"/>
            <a:ext cx="7985964" cy="33366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8676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B4A6-8493-844F-AA1A-88846E9F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Analysis and Troubleshooting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231B2D-CB77-B442-9CE3-013814EFA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a random look at graphs on my system, I notice the following…</a:t>
            </a:r>
          </a:p>
          <a:p>
            <a:pPr lvl="1"/>
            <a:r>
              <a:rPr lang="en-US" dirty="0"/>
              <a:t>Outbound traffic on eth0 is pretty high!</a:t>
            </a:r>
          </a:p>
          <a:p>
            <a:pPr lvl="2"/>
            <a:r>
              <a:rPr lang="en-US" dirty="0"/>
              <a:t>Eth0 is the WAN (internet) interface</a:t>
            </a:r>
          </a:p>
          <a:p>
            <a:pPr lvl="1"/>
            <a:r>
              <a:rPr lang="en-US" dirty="0"/>
              <a:t>Is this normal usage?</a:t>
            </a:r>
          </a:p>
          <a:p>
            <a:pPr lvl="1"/>
            <a:r>
              <a:rPr lang="en-US" dirty="0"/>
              <a:t>Lets take a look at</a:t>
            </a:r>
            <a:br>
              <a:rPr lang="en-US" dirty="0"/>
            </a:br>
            <a:r>
              <a:rPr lang="en-US" dirty="0"/>
              <a:t>our historical graph…</a:t>
            </a:r>
          </a:p>
          <a:p>
            <a:pPr lvl="1"/>
            <a:r>
              <a:rPr lang="en-US" dirty="0"/>
              <a:t>That looks like it has</a:t>
            </a:r>
            <a:br>
              <a:rPr lang="en-US" dirty="0"/>
            </a:br>
            <a:r>
              <a:rPr lang="en-US" dirty="0"/>
              <a:t>been sending data</a:t>
            </a:r>
            <a:br>
              <a:rPr lang="en-US" dirty="0"/>
            </a:br>
            <a:r>
              <a:rPr lang="en-US" dirty="0"/>
              <a:t>for almost a day…</a:t>
            </a:r>
          </a:p>
          <a:p>
            <a:pPr lvl="2"/>
            <a:r>
              <a:rPr lang="en-US" dirty="0"/>
              <a:t>Probably not normal</a:t>
            </a:r>
          </a:p>
          <a:p>
            <a:pPr lvl="1"/>
            <a:r>
              <a:rPr lang="en-US" dirty="0"/>
              <a:t>Let’s investigate further…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976E7-5F56-A64D-9395-EDD2B69EB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63" y="2233124"/>
            <a:ext cx="4524717" cy="4022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0246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B4A6-8493-844F-AA1A-88846E9F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Analysis and Troubleshooting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231B2D-CB77-B442-9CE3-013814EF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/>
          <a:lstStyle/>
          <a:p>
            <a:r>
              <a:rPr lang="en-US" dirty="0"/>
              <a:t>Upon a random look at graphs on my system, I notice the following…</a:t>
            </a:r>
          </a:p>
          <a:p>
            <a:pPr lvl="1"/>
            <a:r>
              <a:rPr lang="en-US" dirty="0"/>
              <a:t>Outbound traffic on eth0 is pretty high!</a:t>
            </a:r>
          </a:p>
          <a:p>
            <a:pPr lvl="2"/>
            <a:r>
              <a:rPr lang="en-US" dirty="0"/>
              <a:t>Eth0 is the WAN (internet) interface</a:t>
            </a:r>
          </a:p>
          <a:p>
            <a:pPr lvl="1"/>
            <a:r>
              <a:rPr lang="en-US" dirty="0"/>
              <a:t>Is this normal usage?</a:t>
            </a:r>
          </a:p>
          <a:p>
            <a:pPr lvl="1"/>
            <a:r>
              <a:rPr lang="en-US" dirty="0"/>
              <a:t>Lets take a look at</a:t>
            </a:r>
            <a:br>
              <a:rPr lang="en-US" dirty="0"/>
            </a:br>
            <a:r>
              <a:rPr lang="en-US" dirty="0"/>
              <a:t>our historical graph…</a:t>
            </a:r>
          </a:p>
          <a:p>
            <a:pPr lvl="1"/>
            <a:r>
              <a:rPr lang="en-US" dirty="0"/>
              <a:t>That looks like it has</a:t>
            </a:r>
            <a:br>
              <a:rPr lang="en-US" dirty="0"/>
            </a:br>
            <a:r>
              <a:rPr lang="en-US" dirty="0"/>
              <a:t>been sending data</a:t>
            </a:r>
            <a:br>
              <a:rPr lang="en-US" dirty="0"/>
            </a:br>
            <a:r>
              <a:rPr lang="en-US" dirty="0"/>
              <a:t>for almost a day…</a:t>
            </a:r>
          </a:p>
          <a:p>
            <a:pPr lvl="2"/>
            <a:r>
              <a:rPr lang="en-US" dirty="0"/>
              <a:t>Probably not normal</a:t>
            </a:r>
          </a:p>
          <a:p>
            <a:pPr lvl="1"/>
            <a:r>
              <a:rPr lang="en-US" dirty="0"/>
              <a:t>Let’s investigate further…</a:t>
            </a:r>
          </a:p>
          <a:p>
            <a:pPr lvl="1"/>
            <a:r>
              <a:rPr lang="en-US" dirty="0"/>
              <a:t>Well, that’s a </a:t>
            </a:r>
            <a:r>
              <a:rPr lang="en-US" dirty="0" err="1"/>
              <a:t>similiar</a:t>
            </a:r>
            <a:br>
              <a:rPr lang="en-US" dirty="0"/>
            </a:br>
            <a:r>
              <a:rPr lang="en-US" dirty="0"/>
              <a:t>pattern on eth3 (NAS)…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C7BC1C4-DEE6-9647-8302-332A4B3DD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54" y="2801815"/>
            <a:ext cx="7764746" cy="33250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6348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B4A6-8493-844F-AA1A-88846E9F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Analysis and Troubleshooting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231B2D-CB77-B442-9CE3-013814EF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/>
          <a:lstStyle/>
          <a:p>
            <a:r>
              <a:rPr lang="en-US" dirty="0"/>
              <a:t>Upon a random look at graphs on my system, I notice the following…</a:t>
            </a:r>
          </a:p>
          <a:p>
            <a:pPr lvl="1"/>
            <a:r>
              <a:rPr lang="en-US" dirty="0"/>
              <a:t>Outbound traffic on eth0 is pretty high!</a:t>
            </a:r>
          </a:p>
          <a:p>
            <a:pPr lvl="2"/>
            <a:r>
              <a:rPr lang="en-US" dirty="0"/>
              <a:t>Eth0 is the WAN (internet) interface</a:t>
            </a:r>
          </a:p>
          <a:p>
            <a:pPr lvl="1"/>
            <a:r>
              <a:rPr lang="en-US" dirty="0"/>
              <a:t>Is this normal usage?</a:t>
            </a:r>
          </a:p>
          <a:p>
            <a:pPr lvl="1"/>
            <a:r>
              <a:rPr lang="en-US" dirty="0"/>
              <a:t>Lets take a look at</a:t>
            </a:r>
            <a:br>
              <a:rPr lang="en-US" dirty="0"/>
            </a:br>
            <a:r>
              <a:rPr lang="en-US" dirty="0"/>
              <a:t>our historical graph…</a:t>
            </a:r>
          </a:p>
          <a:p>
            <a:pPr lvl="1"/>
            <a:r>
              <a:rPr lang="en-US" dirty="0"/>
              <a:t>That looks like it has</a:t>
            </a:r>
            <a:br>
              <a:rPr lang="en-US" dirty="0"/>
            </a:br>
            <a:r>
              <a:rPr lang="en-US" dirty="0"/>
              <a:t>been sending data</a:t>
            </a:r>
            <a:br>
              <a:rPr lang="en-US" dirty="0"/>
            </a:br>
            <a:r>
              <a:rPr lang="en-US" dirty="0"/>
              <a:t>for almost a day…</a:t>
            </a:r>
          </a:p>
          <a:p>
            <a:pPr lvl="2"/>
            <a:r>
              <a:rPr lang="en-US" dirty="0"/>
              <a:t>Probably not normal</a:t>
            </a:r>
          </a:p>
          <a:p>
            <a:pPr lvl="1"/>
            <a:r>
              <a:rPr lang="en-US" dirty="0"/>
              <a:t>Let’s investigate further…</a:t>
            </a:r>
          </a:p>
          <a:p>
            <a:pPr lvl="1"/>
            <a:r>
              <a:rPr lang="en-US" dirty="0"/>
              <a:t>Well, that’s a </a:t>
            </a:r>
            <a:r>
              <a:rPr lang="en-US" dirty="0" err="1"/>
              <a:t>similiar</a:t>
            </a:r>
            <a:br>
              <a:rPr lang="en-US" dirty="0"/>
            </a:br>
            <a:r>
              <a:rPr lang="en-US" dirty="0"/>
              <a:t>pattern on eth3 (NAS)…</a:t>
            </a:r>
          </a:p>
          <a:p>
            <a:pPr lvl="1"/>
            <a:r>
              <a:rPr lang="en-US" dirty="0" err="1"/>
              <a:t>Gotta</a:t>
            </a:r>
            <a:r>
              <a:rPr lang="en-US" dirty="0"/>
              <a:t> go read logs…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C7BC1C4-DEE6-9647-8302-332A4B3DD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54" y="2801815"/>
            <a:ext cx="7764746" cy="33250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3642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6CF9-3629-064E-A414-EE4569BF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Analysis and 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A65A-FDF0-8C44-9E43-B60ACABC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4728"/>
          </a:xfrm>
        </p:spPr>
        <p:txBody>
          <a:bodyPr/>
          <a:lstStyle/>
          <a:p>
            <a:r>
              <a:rPr lang="en-US" dirty="0"/>
              <a:t>Two physical devices</a:t>
            </a:r>
          </a:p>
          <a:p>
            <a:pPr lvl="1"/>
            <a:r>
              <a:rPr lang="en-US" dirty="0"/>
              <a:t>Physical Server</a:t>
            </a:r>
          </a:p>
          <a:p>
            <a:pPr lvl="2"/>
            <a:r>
              <a:rPr lang="en-US" dirty="0"/>
              <a:t>VM Host</a:t>
            </a:r>
          </a:p>
          <a:p>
            <a:pPr lvl="2"/>
            <a:r>
              <a:rPr lang="en-US" dirty="0"/>
              <a:t>SSH Server</a:t>
            </a:r>
          </a:p>
          <a:p>
            <a:pPr lvl="2"/>
            <a:r>
              <a:rPr lang="en-US" dirty="0"/>
              <a:t>VPN Server</a:t>
            </a:r>
          </a:p>
          <a:p>
            <a:pPr lvl="2"/>
            <a:r>
              <a:rPr lang="en-US" dirty="0"/>
              <a:t>File Server</a:t>
            </a:r>
          </a:p>
          <a:p>
            <a:pPr lvl="2"/>
            <a:r>
              <a:rPr lang="en-US" dirty="0"/>
              <a:t>Lots of disks and network cards</a:t>
            </a:r>
          </a:p>
          <a:p>
            <a:pPr lvl="2"/>
            <a:r>
              <a:rPr lang="en-US" dirty="0"/>
              <a:t>DNS, DHCP, NTP, more…</a:t>
            </a:r>
          </a:p>
          <a:p>
            <a:pPr lvl="1"/>
            <a:r>
              <a:rPr lang="en-US" dirty="0"/>
              <a:t>NAS</a:t>
            </a:r>
          </a:p>
          <a:p>
            <a:pPr lvl="2"/>
            <a:r>
              <a:rPr lang="en-US" dirty="0"/>
              <a:t>5 x 10TB disks</a:t>
            </a:r>
          </a:p>
          <a:p>
            <a:pPr lvl="2"/>
            <a:r>
              <a:rPr lang="en-US" dirty="0"/>
              <a:t>Raid 5 array, 1 hot spare</a:t>
            </a:r>
          </a:p>
          <a:p>
            <a:pPr lvl="2"/>
            <a:r>
              <a:rPr lang="en-US" dirty="0"/>
              <a:t>27TB available, 9TB in use</a:t>
            </a:r>
          </a:p>
          <a:p>
            <a:pPr lvl="2"/>
            <a:r>
              <a:rPr lang="en-US" dirty="0"/>
              <a:t>VM Host</a:t>
            </a:r>
          </a:p>
          <a:p>
            <a:pPr lvl="3"/>
            <a:r>
              <a:rPr lang="en-US" dirty="0"/>
              <a:t>Put services in separate VMs!</a:t>
            </a:r>
          </a:p>
          <a:p>
            <a:pPr lvl="3"/>
            <a:r>
              <a:rPr lang="en-US" dirty="0"/>
              <a:t>DNS, DHCP, NTP, more…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FF3A9C-7F73-D346-9A57-2ECC47D060A6}"/>
              </a:ext>
            </a:extLst>
          </p:cNvPr>
          <p:cNvGrpSpPr/>
          <p:nvPr/>
        </p:nvGrpSpPr>
        <p:grpSpPr>
          <a:xfrm>
            <a:off x="4349262" y="2023001"/>
            <a:ext cx="7321373" cy="4139170"/>
            <a:chOff x="4349262" y="2023001"/>
            <a:chExt cx="7321373" cy="41391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E31D5D-673F-1A49-AB2A-54E865574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9262" y="2023001"/>
              <a:ext cx="7321373" cy="41391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79D9CB-8A18-1546-83BF-89F541B6F981}"/>
                </a:ext>
              </a:extLst>
            </p:cNvPr>
            <p:cNvSpPr/>
            <p:nvPr/>
          </p:nvSpPr>
          <p:spPr>
            <a:xfrm>
              <a:off x="8757138" y="5722373"/>
              <a:ext cx="164123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Physical Server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5535E-C123-AB43-8E55-6401DF1450C3}"/>
                </a:ext>
              </a:extLst>
            </p:cNvPr>
            <p:cNvSpPr/>
            <p:nvPr/>
          </p:nvSpPr>
          <p:spPr>
            <a:xfrm>
              <a:off x="5181599" y="5725293"/>
              <a:ext cx="1459523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DS1019+ 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837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B4A6-8493-844F-AA1A-88846E9F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Analysis and Troubleshooting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231B2D-CB77-B442-9CE3-013814EF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/>
          <a:lstStyle/>
          <a:p>
            <a:r>
              <a:rPr lang="en-US" dirty="0"/>
              <a:t>Turns out this was a DNS redirection DDOS attack!</a:t>
            </a:r>
          </a:p>
          <a:p>
            <a:pPr lvl="1"/>
            <a:r>
              <a:rPr lang="en-US" dirty="0"/>
              <a:t>I had recently moved my DNS services to a new VM running on my NAS device (on eth3)</a:t>
            </a:r>
          </a:p>
          <a:p>
            <a:pPr lvl="1"/>
            <a:r>
              <a:rPr lang="en-US" dirty="0"/>
              <a:t>I previously would forward all DNS requests to my new internal DNS server</a:t>
            </a:r>
          </a:p>
          <a:p>
            <a:pPr lvl="2"/>
            <a:r>
              <a:rPr lang="en-US" dirty="0"/>
              <a:t>This DNS server performed authoritative responses for my personal subdomains</a:t>
            </a:r>
          </a:p>
          <a:p>
            <a:pPr lvl="2"/>
            <a:r>
              <a:rPr lang="en-US" dirty="0"/>
              <a:t>This DNS server also performed non-authoritative recursive DNS resolution for clients on my local network</a:t>
            </a:r>
          </a:p>
          <a:p>
            <a:pPr lvl="2"/>
            <a:r>
              <a:rPr lang="en-US" dirty="0"/>
              <a:t>The forwarding rules I put in place for DNS forwarding to the internal VM perform IP Masquerading (NAT) on incoming addresses</a:t>
            </a:r>
          </a:p>
          <a:p>
            <a:pPr lvl="2"/>
            <a:r>
              <a:rPr lang="en-US" dirty="0"/>
              <a:t>To my internal DNS server, the forwarded requests from the internet appear to come from the router’s local IP address!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B7834-99CC-854D-A496-39D0CE359443}"/>
              </a:ext>
            </a:extLst>
          </p:cNvPr>
          <p:cNvSpPr/>
          <p:nvPr/>
        </p:nvSpPr>
        <p:spPr>
          <a:xfrm rot="21350751">
            <a:off x="1153210" y="4290593"/>
            <a:ext cx="57947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you guess what happens next?!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094088-374C-7349-82CA-F894DDED4310}"/>
              </a:ext>
            </a:extLst>
          </p:cNvPr>
          <p:cNvGrpSpPr/>
          <p:nvPr/>
        </p:nvGrpSpPr>
        <p:grpSpPr>
          <a:xfrm>
            <a:off x="6997178" y="3985846"/>
            <a:ext cx="4673457" cy="2176324"/>
            <a:chOff x="4349262" y="2023001"/>
            <a:chExt cx="7321373" cy="41391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A59D91-16B5-6243-B198-0E9E2B675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9262" y="2023001"/>
              <a:ext cx="7321373" cy="41391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98CF12-7A17-9647-AD38-3609271171D2}"/>
                </a:ext>
              </a:extLst>
            </p:cNvPr>
            <p:cNvSpPr/>
            <p:nvPr/>
          </p:nvSpPr>
          <p:spPr>
            <a:xfrm>
              <a:off x="8700901" y="5599448"/>
              <a:ext cx="1658364" cy="4922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Physical Server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D7F311-0310-1847-A3DD-54807F748621}"/>
                </a:ext>
              </a:extLst>
            </p:cNvPr>
            <p:cNvSpPr/>
            <p:nvPr/>
          </p:nvSpPr>
          <p:spPr>
            <a:xfrm>
              <a:off x="5136261" y="5599449"/>
              <a:ext cx="1505399" cy="4922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DS1019+ 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4584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B4A6-8493-844F-AA1A-88846E9F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Analysis and Troubleshooting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231B2D-CB77-B442-9CE3-013814EF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/>
          <a:lstStyle/>
          <a:p>
            <a:r>
              <a:rPr lang="en-US" dirty="0"/>
              <a:t>Turns out this was a DNS redirection DDOS attack!</a:t>
            </a:r>
          </a:p>
          <a:p>
            <a:pPr lvl="1"/>
            <a:r>
              <a:rPr lang="en-US" dirty="0"/>
              <a:t>I had recently moved my DNS services to a new VM running on my NAS device (on eth3)</a:t>
            </a:r>
          </a:p>
          <a:p>
            <a:pPr lvl="1"/>
            <a:r>
              <a:rPr lang="en-US" dirty="0"/>
              <a:t>I previously would forward all DNS requests to my new internal DNS server</a:t>
            </a:r>
          </a:p>
          <a:p>
            <a:pPr lvl="2"/>
            <a:r>
              <a:rPr lang="en-US" dirty="0"/>
              <a:t>This DNS server performed authoritative responses for my personal subdomains</a:t>
            </a:r>
          </a:p>
          <a:p>
            <a:pPr lvl="2"/>
            <a:r>
              <a:rPr lang="en-US" dirty="0"/>
              <a:t>This DNS server also performed non-authoritative recursive DNS resolution for clients on my local network</a:t>
            </a:r>
          </a:p>
          <a:p>
            <a:pPr lvl="2"/>
            <a:r>
              <a:rPr lang="en-US" dirty="0"/>
              <a:t>The forwarding rules I put in place for DNS forwarding to the internal VM perform IP Masquerading (NAT) on incoming addresses</a:t>
            </a:r>
          </a:p>
          <a:p>
            <a:pPr lvl="2"/>
            <a:r>
              <a:rPr lang="en-US" dirty="0"/>
              <a:t>To my internal DNS server, the forwarded requests from the internet appear to come from the router’s local IP address!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A8DC2-B474-0547-9A7A-1151405DC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11" b="18653"/>
          <a:stretch/>
        </p:blipFill>
        <p:spPr>
          <a:xfrm>
            <a:off x="7115353" y="4089010"/>
            <a:ext cx="4658458" cy="20632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0105DD-75D7-2C4F-98D5-803DF57FF71D}"/>
              </a:ext>
            </a:extLst>
          </p:cNvPr>
          <p:cNvSpPr/>
          <p:nvPr/>
        </p:nvSpPr>
        <p:spPr>
          <a:xfrm rot="159682">
            <a:off x="1241803" y="4145634"/>
            <a:ext cx="53926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My private internal server became an open DNS resolver!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4AE6B3-213C-A444-8F62-800AF1024C78}"/>
              </a:ext>
            </a:extLst>
          </p:cNvPr>
          <p:cNvSpPr/>
          <p:nvPr/>
        </p:nvSpPr>
        <p:spPr>
          <a:xfrm>
            <a:off x="594035" y="5455844"/>
            <a:ext cx="642701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https://www.cloudflare.com/learning/ddos/dns-amplification-ddos-attack/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775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588522"/>
          </a:xfrm>
        </p:spPr>
        <p:txBody>
          <a:bodyPr>
            <a:normAutofit/>
          </a:bodyPr>
          <a:lstStyle/>
          <a:p>
            <a:r>
              <a:rPr lang="en-US" dirty="0"/>
              <a:t>Consistency?  Clarity?</a:t>
            </a:r>
          </a:p>
          <a:p>
            <a:r>
              <a:rPr lang="en-US" dirty="0"/>
              <a:t>Expectation vs. reality?</a:t>
            </a:r>
          </a:p>
          <a:p>
            <a:r>
              <a:rPr lang="en-US" dirty="0"/>
              <a:t>Opportunities for improvement?</a:t>
            </a:r>
          </a:p>
          <a:p>
            <a:pPr lvl="1"/>
            <a:r>
              <a:rPr lang="en-US" dirty="0"/>
              <a:t>Better combined with 325 related topics</a:t>
            </a:r>
          </a:p>
          <a:p>
            <a:pPr lvl="1"/>
            <a:r>
              <a:rPr lang="en-US" dirty="0"/>
              <a:t>Remove duplicate discussions/info</a:t>
            </a:r>
          </a:p>
          <a:p>
            <a:pPr lvl="1"/>
            <a:r>
              <a:rPr lang="en-US" dirty="0"/>
              <a:t>More cloud?  Better organized?</a:t>
            </a:r>
          </a:p>
          <a:p>
            <a:pPr lvl="1"/>
            <a:r>
              <a:rPr lang="en-US" dirty="0"/>
              <a:t>Another 1-2 weeks of content</a:t>
            </a:r>
          </a:p>
          <a:p>
            <a:pPr lvl="2"/>
            <a:r>
              <a:rPr lang="en-US" dirty="0"/>
              <a:t>We cancelled one class, some classes were short…</a:t>
            </a:r>
          </a:p>
          <a:p>
            <a:pPr lvl="1"/>
            <a:r>
              <a:rPr lang="en-US" dirty="0"/>
              <a:t>Move VMs to cloud!</a:t>
            </a:r>
          </a:p>
          <a:p>
            <a:pPr lvl="1"/>
            <a:r>
              <a:rPr lang="en-US" dirty="0"/>
              <a:t>Review all IP addresses for consistency!</a:t>
            </a:r>
          </a:p>
          <a:p>
            <a:pPr lvl="1"/>
            <a:r>
              <a:rPr lang="en-US" dirty="0"/>
              <a:t>Version numbers on assignments to match scripts?</a:t>
            </a:r>
          </a:p>
          <a:p>
            <a:pPr lvl="1"/>
            <a:r>
              <a:rPr lang="en-US" dirty="0"/>
              <a:t>3 digit student numbers?</a:t>
            </a:r>
          </a:p>
          <a:p>
            <a:pPr lvl="1"/>
            <a:r>
              <a:rPr lang="en-US" dirty="0"/>
              <a:t>No presentations?</a:t>
            </a:r>
          </a:p>
        </p:txBody>
      </p:sp>
      <p:pic>
        <p:nvPicPr>
          <p:cNvPr id="3078" name="Picture 6" descr="Image result for lessons lear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40" y="3728852"/>
            <a:ext cx="3929033" cy="22486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4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18B5-1E24-C745-92E6-FC28713E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677B-400C-1D4D-90E0-D42C7B203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0688"/>
          </a:xfrm>
        </p:spPr>
        <p:txBody>
          <a:bodyPr>
            <a:normAutofit/>
          </a:bodyPr>
          <a:lstStyle/>
          <a:p>
            <a:r>
              <a:rPr lang="en-US" dirty="0"/>
              <a:t>Provide a report and presentation on your chosen topic</a:t>
            </a:r>
          </a:p>
          <a:p>
            <a:r>
              <a:rPr lang="en-US" dirty="0"/>
              <a:t>Submit all report and presentation materials to D2L “Presentation” assignment folder</a:t>
            </a:r>
          </a:p>
          <a:p>
            <a:pPr lvl="1"/>
            <a:r>
              <a:rPr lang="en-US" dirty="0"/>
              <a:t>Due by the end of the day on Friday, December 5</a:t>
            </a:r>
            <a:r>
              <a:rPr lang="en-US" baseline="30000" dirty="0"/>
              <a:t>th</a:t>
            </a:r>
            <a:r>
              <a:rPr lang="en-US" dirty="0"/>
              <a:t>, 2025.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5-10 minute discussion of your report (~20mins max)</a:t>
            </a:r>
          </a:p>
          <a:p>
            <a:pPr lvl="1"/>
            <a:r>
              <a:rPr lang="en-US" dirty="0"/>
              <a:t>Basic implementation – How did you install?</a:t>
            </a:r>
          </a:p>
          <a:p>
            <a:pPr lvl="2"/>
            <a:r>
              <a:rPr lang="en-US" dirty="0"/>
              <a:t>Documentation of steps that can be given to a junior admin!</a:t>
            </a:r>
          </a:p>
          <a:p>
            <a:pPr lvl="2"/>
            <a:r>
              <a:rPr lang="en-US" dirty="0"/>
              <a:t>PowerPoint or another presentation showing steps with pictures will help!</a:t>
            </a:r>
          </a:p>
          <a:p>
            <a:pPr lvl="2"/>
            <a:r>
              <a:rPr lang="en-US" dirty="0"/>
              <a:t>Live examples where possible!</a:t>
            </a:r>
          </a:p>
          <a:p>
            <a:pPr lvl="1"/>
            <a:r>
              <a:rPr lang="en-US" dirty="0"/>
              <a:t>Going to randomize who goes first?</a:t>
            </a:r>
          </a:p>
          <a:p>
            <a:pPr lvl="2"/>
            <a:r>
              <a:rPr lang="en-US" dirty="0"/>
              <a:t>Unless someone wants to go first?</a:t>
            </a:r>
          </a:p>
        </p:txBody>
      </p:sp>
      <p:pic>
        <p:nvPicPr>
          <p:cNvPr id="1026" name="Picture 2" descr="Traditional vs Dynamic Project Management - 6 Important Differen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t="5642" r="14571" b="4663"/>
          <a:stretch/>
        </p:blipFill>
        <p:spPr bwMode="auto">
          <a:xfrm>
            <a:off x="7913077" y="4427752"/>
            <a:ext cx="3596054" cy="14191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16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11-13, 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554970" cy="4488391"/>
          </a:xfrm>
        </p:spPr>
        <p:txBody>
          <a:bodyPr>
            <a:normAutofit/>
          </a:bodyPr>
          <a:lstStyle/>
          <a:p>
            <a:r>
              <a:rPr lang="en-US" dirty="0"/>
              <a:t>Assignment 11 – 63 points – Due November 14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Survey and Questionnaire</a:t>
            </a:r>
          </a:p>
          <a:p>
            <a:pPr lvl="1"/>
            <a:r>
              <a:rPr lang="en-US" dirty="0">
                <a:hlinkClick r:id="rId2"/>
              </a:rPr>
              <a:t>https://jpatalon.cs.edinboro.edu/cmac3990/Assignment%2011.pdf</a:t>
            </a:r>
            <a:endParaRPr lang="en-US" dirty="0"/>
          </a:p>
          <a:p>
            <a:r>
              <a:rPr lang="en-US" dirty="0"/>
              <a:t>Assignment 12 – 72 points – Due November 21</a:t>
            </a:r>
            <a:r>
              <a:rPr lang="en-US" baseline="30000" dirty="0"/>
              <a:t>st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Network updates, Switch to Docker-CE, OwnCloud vs. </a:t>
            </a:r>
            <a:r>
              <a:rPr lang="en-US" dirty="0" err="1"/>
              <a:t>NextCloud</a:t>
            </a:r>
            <a:r>
              <a:rPr lang="en-US" dirty="0"/>
              <a:t>, Disk updates</a:t>
            </a:r>
          </a:p>
          <a:p>
            <a:pPr lvl="1"/>
            <a:r>
              <a:rPr lang="en-US" dirty="0">
                <a:hlinkClick r:id="rId3"/>
              </a:rPr>
              <a:t>https://jpatalon.cs.edinboro.edu/cmac3990/Assignment%2012.pdf</a:t>
            </a:r>
            <a:endParaRPr lang="en-US" dirty="0"/>
          </a:p>
          <a:p>
            <a:r>
              <a:rPr lang="en-US" dirty="0"/>
              <a:t>Assignment 13 – 65 points – Due December 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Final additional/related tasks – good for review…</a:t>
            </a:r>
          </a:p>
          <a:p>
            <a:pPr lvl="1"/>
            <a:r>
              <a:rPr lang="en-US" dirty="0">
                <a:hlinkClick r:id="rId4"/>
              </a:rPr>
              <a:t>https://jpatalon.cs.edinboro.edu/cmac3990/Assignment%2013.pdf</a:t>
            </a:r>
            <a:endParaRPr lang="en-US" dirty="0"/>
          </a:p>
          <a:p>
            <a:r>
              <a:rPr lang="en-US" dirty="0"/>
              <a:t>Assignment AWS – 50 points bonus – Due December 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AWS CLI deployment</a:t>
            </a:r>
          </a:p>
          <a:p>
            <a:pPr lvl="1"/>
            <a:r>
              <a:rPr lang="en-US" dirty="0">
                <a:hlinkClick r:id="rId5"/>
              </a:rPr>
              <a:t>https://jpatalon.cs.edinboro.edu/cmac3990/Assignment%20AWS.pdf</a:t>
            </a:r>
            <a:endParaRPr lang="en-US" dirty="0"/>
          </a:p>
        </p:txBody>
      </p:sp>
      <p:pic>
        <p:nvPicPr>
          <p:cNvPr id="1026" name="Picture 2" descr="https://d30y9cdsu7xlg0.cloudfront.net/png/51139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3058053"/>
            <a:ext cx="2936875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98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5878"/>
            <a:ext cx="10058400" cy="45879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VM Info:</a:t>
            </a:r>
          </a:p>
          <a:p>
            <a:pPr lvl="1"/>
            <a:r>
              <a:rPr lang="en-US" dirty="0"/>
              <a:t>IP Address: 147.64.243.1##/23 (01-20) – bond0</a:t>
            </a:r>
          </a:p>
          <a:p>
            <a:pPr lvl="1"/>
            <a:r>
              <a:rPr lang="en-US" dirty="0"/>
              <a:t>Hostname: cmac3990-1##.cs.edinboro.edu (01-20)</a:t>
            </a:r>
          </a:p>
          <a:p>
            <a:pPr lvl="1"/>
            <a:r>
              <a:rPr lang="en-US" dirty="0"/>
              <a:t>Alias: 41##.megastuff.biz (01-20)</a:t>
            </a:r>
          </a:p>
          <a:p>
            <a:pPr lvl="1"/>
            <a:r>
              <a:rPr lang="en-US" dirty="0"/>
              <a:t>Samba: </a:t>
            </a:r>
            <a:r>
              <a:rPr lang="en-US" dirty="0">
                <a:cs typeface="Courier New" panose="02070309020205020404" pitchFamily="49" charset="0"/>
              </a:rPr>
              <a:t>\\147.64.243.1##\ (</a:t>
            </a:r>
            <a:r>
              <a:rPr lang="en-US" dirty="0"/>
              <a:t>01-20</a:t>
            </a:r>
            <a:r>
              <a:rPr lang="en-US" dirty="0"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Interfaces: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Enp1s0, enp8s0, enp9s0, enp10s0, mybond0, mybond0.6, mybond0.110, mybond0.187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IP’s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mybond0 – 147.64.243.1## &amp; 147.64.243.150+##/23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mybond0.6 – fd06:1234:5678:beef:1##::1/64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mybond0.110 – 10.10.1##.1/16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mybond0.187 – 10.1.187.1##/22</a:t>
            </a:r>
          </a:p>
          <a:p>
            <a:pPr lvl="1"/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Additional IP’s…</a:t>
            </a:r>
          </a:p>
          <a:p>
            <a:pPr lvl="2"/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mybond1 – 192.168.1.1##/24 &amp; 192.168.1.2##/24 &amp; fd06:8765:4321:face:1##::1/64</a:t>
            </a:r>
          </a:p>
          <a:p>
            <a:pPr lvl="2"/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mybond1.399 – 192.168.1##.25/19</a:t>
            </a:r>
          </a:p>
          <a:p>
            <a:pPr lvl="2"/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mybond1.222 – 10.222.222.2##/22</a:t>
            </a:r>
          </a:p>
        </p:txBody>
      </p:sp>
      <p:pic>
        <p:nvPicPr>
          <p:cNvPr id="5" name="Picture 2" descr="Virtual Dedicated Server Graph">
            <a:extLst>
              <a:ext uri="{FF2B5EF4-FFF2-40B4-BE49-F238E27FC236}">
                <a16:creationId xmlns:a16="http://schemas.microsoft.com/office/drawing/2014/main" id="{6504B33A-7CEC-FD4E-A2AB-B59B891A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445" y="3752491"/>
            <a:ext cx="2339115" cy="23837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246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2764"/>
          </a:xfrm>
        </p:spPr>
        <p:txBody>
          <a:bodyPr>
            <a:normAutofit/>
          </a:bodyPr>
          <a:lstStyle/>
          <a:p>
            <a:r>
              <a:rPr lang="en-US" dirty="0"/>
              <a:t>IP Address: 147.64.243.1## (01-15)</a:t>
            </a:r>
          </a:p>
          <a:p>
            <a:r>
              <a:rPr lang="en-US" dirty="0"/>
              <a:t>Hostname: cmac3990-1##.cs.edinboro.edu (01-15)</a:t>
            </a:r>
          </a:p>
          <a:p>
            <a:r>
              <a:rPr lang="en-US" dirty="0"/>
              <a:t>Alias (01-15):</a:t>
            </a:r>
          </a:p>
          <a:p>
            <a:pPr lvl="1"/>
            <a:r>
              <a:rPr lang="en-US" dirty="0"/>
              <a:t>##.</a:t>
            </a:r>
            <a:r>
              <a:rPr lang="en-US" dirty="0" err="1"/>
              <a:t>megastuff.biz</a:t>
            </a:r>
            <a:endParaRPr lang="en-US" dirty="0"/>
          </a:p>
          <a:p>
            <a:pPr lvl="1"/>
            <a:r>
              <a:rPr lang="en-US" dirty="0"/>
              <a:t>1##.</a:t>
            </a:r>
            <a:r>
              <a:rPr lang="en-US" dirty="0" err="1"/>
              <a:t>megastuff.biz</a:t>
            </a:r>
            <a:endParaRPr lang="en-US" dirty="0"/>
          </a:p>
          <a:p>
            <a:pPr lvl="1"/>
            <a:r>
              <a:rPr lang="en-US" dirty="0"/>
              <a:t>41##.</a:t>
            </a:r>
            <a:r>
              <a:rPr lang="en-US" dirty="0" err="1"/>
              <a:t>megastuff.biz</a:t>
            </a:r>
            <a:r>
              <a:rPr lang="en-US" dirty="0"/>
              <a:t> (subdomain)</a:t>
            </a:r>
          </a:p>
          <a:p>
            <a:pPr lvl="2"/>
            <a:r>
              <a:rPr lang="en-US" dirty="0"/>
              <a:t>SOA, NS, A, MX</a:t>
            </a:r>
          </a:p>
          <a:p>
            <a:pPr lvl="2"/>
            <a:r>
              <a:rPr lang="en-US" dirty="0"/>
              <a:t>www, ipv6, newprivate1, private2, midterm1-4?</a:t>
            </a:r>
          </a:p>
          <a:p>
            <a:pPr lvl="1"/>
            <a:r>
              <a:rPr lang="en-US" dirty="0"/>
              <a:t>Nextcloud.1##.megastuff.biz</a:t>
            </a:r>
          </a:p>
          <a:p>
            <a:pPr lvl="1"/>
            <a:r>
              <a:rPr lang="en-US" dirty="0"/>
              <a:t>Owncloud.1##.megastuff.biz</a:t>
            </a:r>
          </a:p>
        </p:txBody>
      </p:sp>
      <p:pic>
        <p:nvPicPr>
          <p:cNvPr id="4" name="Picture 2" descr="Virtual Dedicated Server Graph">
            <a:extLst>
              <a:ext uri="{FF2B5EF4-FFF2-40B4-BE49-F238E27FC236}">
                <a16:creationId xmlns:a16="http://schemas.microsoft.com/office/drawing/2014/main" id="{590F3A03-348A-B4A0-1B94-669D5BAA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445" y="3752491"/>
            <a:ext cx="2339115" cy="23837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8826C4-F82B-173F-B45E-AE02ACF757D0}"/>
              </a:ext>
            </a:extLst>
          </p:cNvPr>
          <p:cNvSpPr/>
          <p:nvPr/>
        </p:nvSpPr>
        <p:spPr>
          <a:xfrm>
            <a:off x="4919957" y="3752491"/>
            <a:ext cx="41916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We didn’t really use these aliases</a:t>
            </a:r>
          </a:p>
        </p:txBody>
      </p:sp>
    </p:spTree>
    <p:extLst>
      <p:ext uri="{BB962C8B-B14F-4D97-AF65-F5344CB8AC3E}">
        <p14:creationId xmlns:p14="http://schemas.microsoft.com/office/powerpoint/2010/main" val="1582213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7" y="1853135"/>
            <a:ext cx="2322197" cy="4355041"/>
          </a:xfrm>
        </p:spPr>
        <p:txBody>
          <a:bodyPr>
            <a:normAutofit/>
          </a:bodyPr>
          <a:lstStyle/>
          <a:p>
            <a:r>
              <a:rPr lang="en-US" dirty="0" err="1"/>
              <a:t>nmap</a:t>
            </a:r>
            <a:endParaRPr lang="en-US" dirty="0"/>
          </a:p>
          <a:p>
            <a:r>
              <a:rPr lang="en-US" dirty="0"/>
              <a:t>ping</a:t>
            </a:r>
          </a:p>
          <a:p>
            <a:r>
              <a:rPr lang="en-US" dirty="0" err="1"/>
              <a:t>mkdir</a:t>
            </a:r>
            <a:endParaRPr lang="en-US" dirty="0"/>
          </a:p>
          <a:p>
            <a:r>
              <a:rPr lang="en-US" dirty="0" err="1"/>
              <a:t>rsync</a:t>
            </a:r>
            <a:endParaRPr lang="en-US" dirty="0"/>
          </a:p>
          <a:p>
            <a:r>
              <a:rPr lang="en-US" dirty="0" err="1"/>
              <a:t>crontab</a:t>
            </a:r>
            <a:endParaRPr lang="en-US" dirty="0"/>
          </a:p>
          <a:p>
            <a:r>
              <a:rPr lang="en-US" dirty="0" err="1"/>
              <a:t>tshark</a:t>
            </a:r>
            <a:endParaRPr lang="en-US" dirty="0"/>
          </a:p>
          <a:p>
            <a:r>
              <a:rPr lang="en-US" dirty="0" err="1"/>
              <a:t>aws</a:t>
            </a:r>
            <a:endParaRPr lang="en-US" dirty="0"/>
          </a:p>
        </p:txBody>
      </p:sp>
      <p:pic>
        <p:nvPicPr>
          <p:cNvPr id="7" name="Picture 6" descr="http://cdn.curvve.com/wp-content/uploads/Termina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4203504"/>
            <a:ext cx="21272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79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and Items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7349924" y="1998662"/>
            <a:ext cx="3805756" cy="43277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Cloud</a:t>
            </a:r>
          </a:p>
          <a:p>
            <a:r>
              <a:rPr lang="en-US" dirty="0"/>
              <a:t>AWS</a:t>
            </a:r>
          </a:p>
          <a:p>
            <a:r>
              <a:rPr lang="en-US" dirty="0"/>
              <a:t>EC2</a:t>
            </a:r>
          </a:p>
          <a:p>
            <a:r>
              <a:rPr lang="en-US" dirty="0"/>
              <a:t>Security Groups</a:t>
            </a:r>
          </a:p>
          <a:p>
            <a:r>
              <a:rPr lang="en-US" dirty="0"/>
              <a:t>Elastic Load Balancer</a:t>
            </a:r>
          </a:p>
          <a:p>
            <a:r>
              <a:rPr lang="en-US" dirty="0"/>
              <a:t>Auto Scaling Groups</a:t>
            </a:r>
          </a:p>
          <a:p>
            <a:r>
              <a:rPr lang="en-US" dirty="0"/>
              <a:t>Scaling Policies</a:t>
            </a:r>
          </a:p>
          <a:p>
            <a:r>
              <a:rPr lang="en-US" dirty="0"/>
              <a:t>Launch Templates</a:t>
            </a:r>
          </a:p>
          <a:p>
            <a:r>
              <a:rPr lang="en-US" dirty="0"/>
              <a:t>Target Groups</a:t>
            </a:r>
          </a:p>
          <a:p>
            <a:r>
              <a:rPr lang="en-US" dirty="0"/>
              <a:t>Keys</a:t>
            </a:r>
          </a:p>
        </p:txBody>
      </p:sp>
      <p:pic>
        <p:nvPicPr>
          <p:cNvPr id="3074" name="Picture 2" descr="http://sketchforschools.com/NDDS/assets/img/key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44774"/>
            <a:ext cx="29337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96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34361"/>
          </a:xfrm>
        </p:spPr>
        <p:txBody>
          <a:bodyPr>
            <a:normAutofit/>
          </a:bodyPr>
          <a:lstStyle/>
          <a:p>
            <a:r>
              <a:rPr lang="en-US" dirty="0"/>
              <a:t>Just Do It</a:t>
            </a:r>
          </a:p>
          <a:p>
            <a:pPr lvl="1"/>
            <a:r>
              <a:rPr lang="en-US" dirty="0"/>
              <a:t>Nike</a:t>
            </a:r>
          </a:p>
          <a:p>
            <a:r>
              <a:rPr lang="en-US" dirty="0"/>
              <a:t>December 5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All assignments due by the end of the day!</a:t>
            </a:r>
          </a:p>
          <a:p>
            <a:r>
              <a:rPr lang="en-US" dirty="0"/>
              <a:t>December 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Final exam</a:t>
            </a:r>
          </a:p>
          <a:p>
            <a:pPr lvl="1"/>
            <a:r>
              <a:rPr lang="en-US" dirty="0"/>
              <a:t>All outstanding submissions due</a:t>
            </a:r>
          </a:p>
          <a:p>
            <a:pPr lvl="2"/>
            <a:r>
              <a:rPr lang="en-US" dirty="0"/>
              <a:t>Partial credit may be given for any late assignments…</a:t>
            </a:r>
          </a:p>
        </p:txBody>
      </p:sp>
      <p:pic>
        <p:nvPicPr>
          <p:cNvPr id="2050" name="Picture 2" descr="http://cjfigureworks.com/wp-content/uploads/2013/12/Steps2Suc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47" y="3663375"/>
            <a:ext cx="3048000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5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560083-1A8E-E220-FF63-19EF65D56452}"/>
              </a:ext>
            </a:extLst>
          </p:cNvPr>
          <p:cNvSpPr/>
          <p:nvPr/>
        </p:nvSpPr>
        <p:spPr>
          <a:xfrm rot="389647">
            <a:off x="1643439" y="2705727"/>
            <a:ext cx="89051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Presentation Time!</a:t>
            </a:r>
          </a:p>
        </p:txBody>
      </p:sp>
    </p:spTree>
    <p:extLst>
      <p:ext uri="{BB962C8B-B14F-4D97-AF65-F5344CB8AC3E}">
        <p14:creationId xmlns:p14="http://schemas.microsoft.com/office/powerpoint/2010/main" val="351200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9B7D5-5C76-3541-620D-7C3AF1DE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382" y="2990335"/>
            <a:ext cx="4857774" cy="3193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A7AC8-82F6-9DBD-56A2-6D18D574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in the Middle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F588F-7E8D-13DD-246B-D435E57C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0925"/>
          </a:xfrm>
        </p:spPr>
        <p:txBody>
          <a:bodyPr/>
          <a:lstStyle/>
          <a:p>
            <a:r>
              <a:rPr lang="en-US" dirty="0"/>
              <a:t>Packet Sniffing in a switched environment</a:t>
            </a:r>
          </a:p>
          <a:p>
            <a:pPr lvl="1"/>
            <a:r>
              <a:rPr lang="en-US" dirty="0">
                <a:hlinkClick r:id="rId3"/>
              </a:rPr>
              <a:t>https://jpatalon.cs.edinboro.edu/cmac3990/packet-sniffing-switched-environment-244.pdf</a:t>
            </a:r>
            <a:endParaRPr lang="en-US" dirty="0"/>
          </a:p>
          <a:p>
            <a:pPr lvl="2"/>
            <a:r>
              <a:rPr lang="en-US" dirty="0"/>
              <a:t>MAC flooding, MAC duplicating, ICMP redirection, DHCP spoofing, Port stealing</a:t>
            </a:r>
          </a:p>
          <a:p>
            <a:pPr lvl="1"/>
            <a:r>
              <a:rPr lang="en-US" dirty="0"/>
              <a:t>ARP Spoofing</a:t>
            </a:r>
          </a:p>
          <a:p>
            <a:pPr lvl="2"/>
            <a:r>
              <a:rPr lang="en-US" dirty="0"/>
              <a:t>Taking the example of machines A, B, and C.</a:t>
            </a:r>
          </a:p>
          <a:p>
            <a:pPr lvl="2"/>
            <a:r>
              <a:rPr lang="en-US" dirty="0"/>
              <a:t>Assume C wanted to eavesdrop on network traffic between A and B. </a:t>
            </a:r>
          </a:p>
          <a:p>
            <a:pPr lvl="2"/>
            <a:r>
              <a:rPr lang="en-US" dirty="0"/>
              <a:t>For a man–in-the-middle attack, C pretends to A that it is in fact B. </a:t>
            </a:r>
          </a:p>
          <a:p>
            <a:pPr lvl="2"/>
            <a:r>
              <a:rPr lang="en-US" dirty="0"/>
              <a:t>Then, when A sends traffic destined for B, it is intercepted by C.</a:t>
            </a:r>
          </a:p>
          <a:p>
            <a:pPr lvl="2"/>
            <a:r>
              <a:rPr lang="en-US" dirty="0"/>
              <a:t>C passes this information on to B, pretending that it came from A. </a:t>
            </a:r>
          </a:p>
          <a:p>
            <a:pPr lvl="2"/>
            <a:r>
              <a:rPr lang="en-US" dirty="0"/>
              <a:t>Similarly, C also performs a comparable role for traffic from B, </a:t>
            </a:r>
            <a:br>
              <a:rPr lang="en-US" dirty="0"/>
            </a:br>
            <a:r>
              <a:rPr lang="en-US" dirty="0"/>
              <a:t>which is destined for A</a:t>
            </a:r>
          </a:p>
        </p:txBody>
      </p:sp>
    </p:spTree>
    <p:extLst>
      <p:ext uri="{BB962C8B-B14F-4D97-AF65-F5344CB8AC3E}">
        <p14:creationId xmlns:p14="http://schemas.microsoft.com/office/powerpoint/2010/main" val="367691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3F4F1-C0CD-9C57-FA35-9ADB5F3F8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382" y="2990335"/>
            <a:ext cx="4857774" cy="3193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A7AC8-82F6-9DBD-56A2-6D18D574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in the Middle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F588F-7E8D-13DD-246B-D435E57C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1498"/>
          </a:xfrm>
        </p:spPr>
        <p:txBody>
          <a:bodyPr>
            <a:normAutofit/>
          </a:bodyPr>
          <a:lstStyle/>
          <a:p>
            <a:r>
              <a:rPr lang="en-US" dirty="0"/>
              <a:t>Packet Sniffing in a switched environment</a:t>
            </a:r>
          </a:p>
          <a:p>
            <a:pPr lvl="1"/>
            <a:r>
              <a:rPr lang="en-US" dirty="0">
                <a:hlinkClick r:id="rId3"/>
              </a:rPr>
              <a:t>https://jpatalon.cs.edinboro.edu/cmac3990/packet-sniffing-switched-environment-244.pdf</a:t>
            </a:r>
            <a:endParaRPr lang="en-US" dirty="0"/>
          </a:p>
          <a:p>
            <a:pPr lvl="2"/>
            <a:r>
              <a:rPr lang="en-US" dirty="0"/>
              <a:t>MAC flooding, MAC duplicating, ICMP redirection, DHCP spoofing, Port stealing</a:t>
            </a:r>
          </a:p>
          <a:p>
            <a:pPr lvl="1"/>
            <a:r>
              <a:rPr lang="en-US" dirty="0"/>
              <a:t>ARP Spoofing</a:t>
            </a:r>
          </a:p>
          <a:p>
            <a:pPr lvl="2"/>
            <a:r>
              <a:rPr lang="en-US" dirty="0"/>
              <a:t>The first step is for C to pretend to A that it is in fact B.</a:t>
            </a:r>
          </a:p>
          <a:p>
            <a:pPr lvl="2"/>
            <a:r>
              <a:rPr lang="en-US" dirty="0"/>
              <a:t>If this can be achieved, network traffic destined for B will be routed to C.</a:t>
            </a:r>
          </a:p>
          <a:p>
            <a:pPr lvl="2"/>
            <a:r>
              <a:rPr lang="en-US" dirty="0"/>
              <a:t>Likewise, C must pretend to B that it is in fact A. </a:t>
            </a:r>
          </a:p>
          <a:p>
            <a:pPr lvl="2"/>
            <a:r>
              <a:rPr lang="en-US" dirty="0"/>
              <a:t>How can this be achieved?  C “poisons” the ARP cache on A and B.</a:t>
            </a:r>
          </a:p>
          <a:p>
            <a:pPr lvl="2"/>
            <a:r>
              <a:rPr lang="en-US" dirty="0"/>
              <a:t>ARP is a stateless protocol that does not require authentication, </a:t>
            </a:r>
            <a:br>
              <a:rPr lang="en-US" dirty="0"/>
            </a:br>
            <a:r>
              <a:rPr lang="en-US" dirty="0"/>
              <a:t>so a simple ARP replay packet sent to each host will force an </a:t>
            </a:r>
            <a:br>
              <a:rPr lang="en-US" dirty="0"/>
            </a:br>
            <a:r>
              <a:rPr lang="en-US" dirty="0"/>
              <a:t>update in their ARP cache.</a:t>
            </a:r>
          </a:p>
          <a:p>
            <a:pPr lvl="2"/>
            <a:r>
              <a:rPr lang="en-US" dirty="0"/>
              <a:t>C sends a spoofed ARP packet to A, instructing A to send packets </a:t>
            </a:r>
            <a:br>
              <a:rPr lang="en-US" dirty="0"/>
            </a:br>
            <a:r>
              <a:rPr lang="en-US" dirty="0"/>
              <a:t>destined for B to C. </a:t>
            </a:r>
          </a:p>
          <a:p>
            <a:pPr lvl="2"/>
            <a:r>
              <a:rPr lang="en-US" dirty="0"/>
              <a:t>The spoofed ARP packet C sends forces A to update its own ARP cache.</a:t>
            </a:r>
          </a:p>
          <a:p>
            <a:pPr lvl="2"/>
            <a:r>
              <a:rPr lang="en-US" dirty="0"/>
              <a:t>In A’s updated ARP cache, B’s IP address maps to C’s MAC address.</a:t>
            </a:r>
          </a:p>
          <a:p>
            <a:pPr lvl="2"/>
            <a:r>
              <a:rPr lang="en-US" dirty="0"/>
              <a:t>This means future communication from A which is destined for B will go via C.</a:t>
            </a:r>
          </a:p>
        </p:txBody>
      </p:sp>
    </p:spTree>
    <p:extLst>
      <p:ext uri="{BB962C8B-B14F-4D97-AF65-F5344CB8AC3E}">
        <p14:creationId xmlns:p14="http://schemas.microsoft.com/office/powerpoint/2010/main" val="239227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3F4F1-C0CD-9C57-FA35-9ADB5F3F8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382" y="2990335"/>
            <a:ext cx="4857774" cy="3193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A7AC8-82F6-9DBD-56A2-6D18D574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in the Middle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F588F-7E8D-13DD-246B-D435E57C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1498"/>
          </a:xfrm>
        </p:spPr>
        <p:txBody>
          <a:bodyPr>
            <a:normAutofit/>
          </a:bodyPr>
          <a:lstStyle/>
          <a:p>
            <a:r>
              <a:rPr lang="en-US" dirty="0"/>
              <a:t>Packet Sniffing in a switched environment</a:t>
            </a:r>
          </a:p>
          <a:p>
            <a:pPr lvl="1"/>
            <a:r>
              <a:rPr lang="en-US" dirty="0">
                <a:hlinkClick r:id="rId3"/>
              </a:rPr>
              <a:t>https://jpatalon.cs.edinboro.edu/cmac3990/packet-sniffing-switched-environment-244.pdf</a:t>
            </a:r>
            <a:endParaRPr lang="en-US" dirty="0"/>
          </a:p>
          <a:p>
            <a:pPr lvl="2"/>
            <a:r>
              <a:rPr lang="en-US" dirty="0"/>
              <a:t>MAC flooding, MAC duplicating, ICMP redirection, DHCP spoofing, Port stealing</a:t>
            </a:r>
          </a:p>
          <a:p>
            <a:pPr lvl="1"/>
            <a:r>
              <a:rPr lang="en-US" dirty="0"/>
              <a:t>ARP Spoofing</a:t>
            </a:r>
          </a:p>
          <a:p>
            <a:pPr lvl="2"/>
            <a:r>
              <a:rPr lang="en-US" dirty="0"/>
              <a:t>C also does something similar to B.</a:t>
            </a:r>
          </a:p>
          <a:p>
            <a:pPr lvl="2"/>
            <a:r>
              <a:rPr lang="en-US" dirty="0"/>
              <a:t>It sends a spoofed ARP packet to B, instructing B to update its ARP cache </a:t>
            </a:r>
            <a:br>
              <a:rPr lang="en-US" dirty="0"/>
            </a:br>
            <a:r>
              <a:rPr lang="en-US" dirty="0"/>
              <a:t>so that A’s IP address maps to C’s MAC address.</a:t>
            </a:r>
          </a:p>
          <a:p>
            <a:pPr lvl="2"/>
            <a:r>
              <a:rPr lang="en-US" dirty="0"/>
              <a:t>Once this has been done, packets that A attempts to send to B are </a:t>
            </a:r>
            <a:br>
              <a:rPr lang="en-US" dirty="0"/>
            </a:br>
            <a:r>
              <a:rPr lang="en-US" dirty="0"/>
              <a:t>routed to C. Packets that B attempts to send to A are routed to C as well.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22558-7E14-D484-D209-F7283352B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575" y="4259419"/>
            <a:ext cx="3694513" cy="1010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08FC2-DE70-502B-C59E-58D89A638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575" y="5269637"/>
            <a:ext cx="3694513" cy="10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86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3C3C3C"/>
      </a:accent1>
      <a:accent2>
        <a:srgbClr val="C2C2C2"/>
      </a:accent2>
      <a:accent3>
        <a:srgbClr val="A2A2A2"/>
      </a:accent3>
      <a:accent4>
        <a:srgbClr val="A5A5A5"/>
      </a:accent4>
      <a:accent5>
        <a:srgbClr val="7F7F7F"/>
      </a:accent5>
      <a:accent6>
        <a:srgbClr val="7F7F7F"/>
      </a:accent6>
      <a:hlink>
        <a:srgbClr val="595959"/>
      </a:hlink>
      <a:folHlink>
        <a:srgbClr val="3F3F3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3774</Words>
  <Application>Microsoft Office PowerPoint</Application>
  <PresentationFormat>Widescreen</PresentationFormat>
  <Paragraphs>516</Paragraphs>
  <Slides>55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Calibri</vt:lpstr>
      <vt:lpstr>Calibri Light</vt:lpstr>
      <vt:lpstr>Courier New</vt:lpstr>
      <vt:lpstr>Menlo</vt:lpstr>
      <vt:lpstr>Retrospect</vt:lpstr>
      <vt:lpstr>CMAC 3990.200 Systems Administration and Operations</vt:lpstr>
      <vt:lpstr>Weekly Info</vt:lpstr>
      <vt:lpstr>Remaining Class Schedule!</vt:lpstr>
      <vt:lpstr>Project</vt:lpstr>
      <vt:lpstr>Presentations!</vt:lpstr>
      <vt:lpstr>PowerPoint Presentation</vt:lpstr>
      <vt:lpstr>Man in the Middle Attack</vt:lpstr>
      <vt:lpstr>Man in the Middle Attack</vt:lpstr>
      <vt:lpstr>Man in the Middle Attack</vt:lpstr>
      <vt:lpstr>Man in the Middle Attack</vt:lpstr>
      <vt:lpstr>Man in the Middle Attack</vt:lpstr>
      <vt:lpstr>Man in the Middle Attack</vt:lpstr>
      <vt:lpstr>CMAC 3990.200 Systems Administration and Operations</vt:lpstr>
      <vt:lpstr>DevOPS</vt:lpstr>
      <vt:lpstr>Infrastructure as Code (IaC)</vt:lpstr>
      <vt:lpstr>Infrastructure as Code (IaC)</vt:lpstr>
      <vt:lpstr>Infrastructure as Code (IaC)</vt:lpstr>
      <vt:lpstr>Infrastructure as Code (IaC)</vt:lpstr>
      <vt:lpstr>Infrastructure as Code (IaC)</vt:lpstr>
      <vt:lpstr>Infrastructure as Code (IaC)</vt:lpstr>
      <vt:lpstr>Terraform</vt:lpstr>
      <vt:lpstr>Terraform</vt:lpstr>
      <vt:lpstr>Terraform</vt:lpstr>
      <vt:lpstr>Terraform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Intro to JSON and JQ</vt:lpstr>
      <vt:lpstr>System Analysis and Troubleshooting</vt:lpstr>
      <vt:lpstr>System Analysis and Troubleshooting</vt:lpstr>
      <vt:lpstr>System Analysis and Troubleshooting</vt:lpstr>
      <vt:lpstr>System Analysis and Troubleshooting</vt:lpstr>
      <vt:lpstr>System Analysis and Troubleshooting</vt:lpstr>
      <vt:lpstr>System Analysis and Troubleshooting</vt:lpstr>
      <vt:lpstr>System Analysis and Troubleshooting</vt:lpstr>
      <vt:lpstr>Lessons Learned</vt:lpstr>
      <vt:lpstr>Assignments 11-13, AWS</vt:lpstr>
      <vt:lpstr>Virtual Machines</vt:lpstr>
      <vt:lpstr>Virtual Machines</vt:lpstr>
      <vt:lpstr>Linux Commands</vt:lpstr>
      <vt:lpstr>Key Terms and Items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2016-09-10T18:47:44Z</dcterms:created>
  <dcterms:modified xsi:type="dcterms:W3CDTF">2025-11-21T14:08:58Z</dcterms:modified>
</cp:coreProperties>
</file>